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0.jpg" ContentType="image/jpeg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7" r:id="rId19"/>
    <p:sldId id="271" r:id="rId20"/>
    <p:sldId id="272" r:id="rId21"/>
    <p:sldId id="273" r:id="rId22"/>
    <p:sldId id="276" r:id="rId23"/>
    <p:sldId id="275" r:id="rId24"/>
    <p:sldId id="274" r:id="rId25"/>
  </p:sldIdLst>
  <p:sldSz cx="12192000" cy="6858000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age Italic" panose="03070502040507070304" pitchFamily="66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00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07BF-2E33-B387-DD71-39C5D029D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08006-917C-A270-A33B-76F3E7D6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BD01-74AD-A931-35E6-77EE2661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DBF4-31D0-0328-B21F-F6186DCF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8F12-7593-E8FD-6E26-4A53658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0CA2-94C7-54A0-50AC-B5B9EAAB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5007E-CFB9-9F3D-05C9-603040DBF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218C1-B595-3D8B-0324-6A013167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3750-BEC9-F802-8EC8-6C93B648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25040-66D8-FE91-107E-A0471681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EAED4-6702-4838-2E5D-A1CF79812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81D22-7CFD-025C-06DF-3913DC59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9D518-66CC-053B-B63D-2D9A717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F428-3B7A-B339-D9AE-16F49F5D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75449-148A-895D-3A05-AB877A73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ABC0-D611-D86C-AD91-C7C8B9FC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587C-ECB2-163A-44E1-11E8F3B1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6665-F2EB-556A-2FAB-F319887D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9B30-0CB5-A522-5D45-ECF2012B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3B045-C85E-D10F-B0EC-25652E70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AB7D-19FF-E5B3-11E0-4DDC29CA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A52D8-2EA2-C721-6E97-7B0653D28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8DD4-2CEF-DF58-5955-93E9EFF6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252F9-54C5-0F85-1D90-BB38848A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6199-BF0A-E72B-548E-46EEEA0D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0D91-9DEA-2EB7-36DC-869E1011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72A7-8920-9B74-730B-D6CAFE115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EB386-5E4A-6016-EE03-82C485610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45A7A-802D-C796-BD84-5A6DCE99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CFFAE-6AA6-18C7-026C-1574D600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EBC0-FB63-F09C-DB56-EB8FB534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0E48-CDA3-D2A1-DB53-92802E1E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56A6-432C-EBED-46E6-2FDB36699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1BFBD-421C-F86A-60F0-4575502BA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A9FA7-AA76-25F4-B902-57175E70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375A4-F795-CBF9-61B8-14685F185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81D41-B026-2856-6D71-04036DD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2858A-8900-2BB6-F8C2-70C8D529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529B-DC16-A8E3-7B44-50A01338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A739-744D-0311-45C7-B0958BFD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64060-2479-27F6-7F62-DD617D59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293F9-F0EE-5EE5-45EB-E9AE58A7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BE908-3E30-F44E-1B60-7A68629D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9346C-2AF4-3AF9-2AF9-AF82BDD1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2BD6A-0572-3EFC-3CAE-40B696BD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50B53-F606-D509-9E14-FD906816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8B8C-9BB3-3A3D-7B32-3FF5E8A3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914-281B-F6E9-A812-517DDED4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C3A5D-85A5-5C84-C9F2-285FA1800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24871-7535-AAFF-54C4-689EC0AC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87DEE-DCE2-C252-C97D-A6CCA17E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AA3F-E602-B354-5528-DD065191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3D78-C38B-640B-3D81-BB962DAC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79F1A-85D6-0C82-2BC8-A8F24CB1D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732A-B78F-F5F5-F88B-A14583904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8664-68C9-D03E-2F11-C280B20E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E4527-CA2C-73A6-D0EA-6A5D8BE6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D132E-692E-1BD8-ACBC-DCF973CF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6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05783-3FA7-614D-F0AE-E08E0DAD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AE8D6-D833-9E0D-52C1-E267598D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6B2D-4B7A-FF68-9DBC-794AF2493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8F457-E6F3-4051-892D-1116F833CF6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A8FE-ACAD-FA85-6FBD-022AD4F95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851A-94C6-A85A-59AA-BFF0714F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3A5E3-7B65-4E4A-855A-DDA392CD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017464D-E155-77A0-3B5E-090A63D9EDBC}"/>
              </a:ext>
            </a:extLst>
          </p:cNvPr>
          <p:cNvSpPr/>
          <p:nvPr/>
        </p:nvSpPr>
        <p:spPr>
          <a:xfrm>
            <a:off x="-2" y="6094205"/>
            <a:ext cx="7801285" cy="777405"/>
          </a:xfrm>
          <a:custGeom>
            <a:avLst/>
            <a:gdLst/>
            <a:ahLst/>
            <a:cxnLst/>
            <a:rect l="l" t="t" r="r" b="b"/>
            <a:pathLst>
              <a:path w="4001770" h="398779">
                <a:moveTo>
                  <a:pt x="0" y="398179"/>
                </a:moveTo>
                <a:lnTo>
                  <a:pt x="4001150" y="398179"/>
                </a:lnTo>
                <a:lnTo>
                  <a:pt x="4001150" y="0"/>
                </a:lnTo>
                <a:lnTo>
                  <a:pt x="0" y="0"/>
                </a:lnTo>
                <a:lnTo>
                  <a:pt x="0" y="398179"/>
                </a:lnTo>
                <a:close/>
              </a:path>
            </a:pathLst>
          </a:custGeom>
          <a:solidFill>
            <a:srgbClr val="002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924CAD3-8F3A-F31A-6C46-05AEA4D885F5}"/>
              </a:ext>
            </a:extLst>
          </p:cNvPr>
          <p:cNvSpPr/>
          <p:nvPr/>
        </p:nvSpPr>
        <p:spPr>
          <a:xfrm>
            <a:off x="0" y="-13610"/>
            <a:ext cx="3357202" cy="449358"/>
          </a:xfrm>
          <a:custGeom>
            <a:avLst/>
            <a:gdLst/>
            <a:ahLst/>
            <a:cxnLst/>
            <a:rect l="l" t="t" r="r" b="b"/>
            <a:pathLst>
              <a:path w="1722120" h="230505">
                <a:moveTo>
                  <a:pt x="0" y="229944"/>
                </a:moveTo>
                <a:lnTo>
                  <a:pt x="1721772" y="229944"/>
                </a:lnTo>
                <a:lnTo>
                  <a:pt x="1721772" y="0"/>
                </a:lnTo>
                <a:lnTo>
                  <a:pt x="0" y="0"/>
                </a:lnTo>
                <a:lnTo>
                  <a:pt x="0" y="229944"/>
                </a:lnTo>
                <a:close/>
              </a:path>
            </a:pathLst>
          </a:custGeom>
          <a:solidFill>
            <a:srgbClr val="002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0DFFD32-CF9B-5AB3-A8FC-B79B0401BE8D}"/>
              </a:ext>
            </a:extLst>
          </p:cNvPr>
          <p:cNvSpPr/>
          <p:nvPr/>
        </p:nvSpPr>
        <p:spPr>
          <a:xfrm>
            <a:off x="8359400" y="393949"/>
            <a:ext cx="1578323" cy="1572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5EA83B0-4390-6F5C-048F-6FEDD910973E}"/>
              </a:ext>
            </a:extLst>
          </p:cNvPr>
          <p:cNvSpPr/>
          <p:nvPr/>
        </p:nvSpPr>
        <p:spPr>
          <a:xfrm>
            <a:off x="8484159" y="5937653"/>
            <a:ext cx="3246246" cy="658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58657F4-CF5F-F049-D2D1-A957D1AC7728}"/>
              </a:ext>
            </a:extLst>
          </p:cNvPr>
          <p:cNvSpPr txBox="1"/>
          <p:nvPr/>
        </p:nvSpPr>
        <p:spPr>
          <a:xfrm>
            <a:off x="6308397" y="2252572"/>
            <a:ext cx="5422008" cy="265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73660" algn="ctr">
              <a:lnSpc>
                <a:spcPct val="122400"/>
              </a:lnSpc>
              <a:spcBef>
                <a:spcPts val="100"/>
              </a:spcBef>
            </a:pPr>
            <a:r>
              <a:rPr sz="3200" spc="35" dirty="0">
                <a:solidFill>
                  <a:srgbClr val="002575"/>
                </a:solidFill>
                <a:latin typeface="Lato"/>
                <a:cs typeface="Lato"/>
              </a:rPr>
              <a:t>Psychological </a:t>
            </a:r>
            <a:r>
              <a:rPr sz="3200" spc="10" dirty="0">
                <a:solidFill>
                  <a:srgbClr val="002575"/>
                </a:solidFill>
                <a:latin typeface="Lato"/>
                <a:cs typeface="Lato"/>
              </a:rPr>
              <a:t>First </a:t>
            </a:r>
            <a:r>
              <a:rPr sz="3200" spc="35" dirty="0">
                <a:solidFill>
                  <a:srgbClr val="002575"/>
                </a:solidFill>
                <a:latin typeface="Lato"/>
                <a:cs typeface="Lato"/>
              </a:rPr>
              <a:t>Aid</a:t>
            </a:r>
            <a:r>
              <a:rPr lang="en-US" sz="3200" spc="3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</a:p>
          <a:p>
            <a:pPr marL="69215" marR="73660" algn="ctr">
              <a:lnSpc>
                <a:spcPct val="122400"/>
              </a:lnSpc>
              <a:spcBef>
                <a:spcPts val="100"/>
              </a:spcBef>
            </a:pPr>
            <a:r>
              <a:rPr sz="3200" spc="20" dirty="0">
                <a:solidFill>
                  <a:srgbClr val="002575"/>
                </a:solidFill>
                <a:latin typeface="Lato"/>
                <a:cs typeface="Lato"/>
              </a:rPr>
              <a:t>for</a:t>
            </a:r>
            <a:r>
              <a:rPr sz="3200" spc="7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spc="40" dirty="0">
                <a:solidFill>
                  <a:srgbClr val="002575"/>
                </a:solidFill>
                <a:latin typeface="Lato"/>
                <a:cs typeface="Lato"/>
              </a:rPr>
              <a:t>Staff</a:t>
            </a:r>
            <a:endParaRPr sz="32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 dirty="0">
              <a:latin typeface="Lato"/>
              <a:cs typeface="Lato"/>
            </a:endParaRPr>
          </a:p>
          <a:p>
            <a:pPr marR="5080" algn="ctr">
              <a:lnSpc>
                <a:spcPct val="100000"/>
              </a:lnSpc>
            </a:pPr>
            <a:r>
              <a:rPr sz="2400" b="1" spc="15" dirty="0">
                <a:solidFill>
                  <a:srgbClr val="002575"/>
                </a:solidFill>
                <a:latin typeface="Lato"/>
                <a:cs typeface="Lato"/>
              </a:rPr>
              <a:t>School Mental</a:t>
            </a:r>
            <a:r>
              <a:rPr sz="2400" b="1" spc="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b="1" spc="15" dirty="0">
                <a:solidFill>
                  <a:srgbClr val="002575"/>
                </a:solidFill>
                <a:latin typeface="Lato"/>
                <a:cs typeface="Lato"/>
              </a:rPr>
              <a:t>Health</a:t>
            </a:r>
            <a:endParaRPr sz="2400" dirty="0">
              <a:latin typeface="Lato"/>
              <a:cs typeface="Lato"/>
            </a:endParaRPr>
          </a:p>
          <a:p>
            <a:pPr marR="5080" algn="ctr">
              <a:lnSpc>
                <a:spcPct val="100000"/>
              </a:lnSpc>
              <a:spcBef>
                <a:spcPts val="70"/>
              </a:spcBef>
            </a:pPr>
            <a:r>
              <a:rPr sz="2400" b="1" spc="15" dirty="0">
                <a:solidFill>
                  <a:srgbClr val="002575"/>
                </a:solidFill>
                <a:latin typeface="Lato"/>
                <a:cs typeface="Lato"/>
              </a:rPr>
              <a:t>Student Health </a:t>
            </a:r>
            <a:r>
              <a:rPr sz="2400" b="1" dirty="0">
                <a:solidFill>
                  <a:srgbClr val="002575"/>
                </a:solidFill>
                <a:latin typeface="Lato"/>
                <a:cs typeface="Lato"/>
              </a:rPr>
              <a:t>&amp; </a:t>
            </a:r>
            <a:r>
              <a:rPr sz="2400" b="1" spc="20" dirty="0">
                <a:solidFill>
                  <a:srgbClr val="002575"/>
                </a:solidFill>
                <a:latin typeface="Lato"/>
                <a:cs typeface="Lato"/>
              </a:rPr>
              <a:t>Human</a:t>
            </a:r>
            <a:r>
              <a:rPr sz="2400" b="1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b="1" spc="15" dirty="0">
                <a:solidFill>
                  <a:srgbClr val="002575"/>
                </a:solidFill>
                <a:latin typeface="Lato"/>
                <a:cs typeface="Lato"/>
              </a:rPr>
              <a:t>Services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9C90F1C3-A7B3-DCFF-4DAA-F8761D48D156}"/>
              </a:ext>
            </a:extLst>
          </p:cNvPr>
          <p:cNvSpPr/>
          <p:nvPr/>
        </p:nvSpPr>
        <p:spPr>
          <a:xfrm>
            <a:off x="831886" y="3386921"/>
            <a:ext cx="1117829" cy="1114116"/>
          </a:xfrm>
          <a:custGeom>
            <a:avLst/>
            <a:gdLst/>
            <a:ahLst/>
            <a:cxnLst/>
            <a:rect l="l" t="t" r="r" b="b"/>
            <a:pathLst>
              <a:path w="573405" h="571500">
                <a:moveTo>
                  <a:pt x="286551" y="0"/>
                </a:moveTo>
                <a:lnTo>
                  <a:pt x="240071" y="3737"/>
                </a:lnTo>
                <a:lnTo>
                  <a:pt x="195979" y="14556"/>
                </a:lnTo>
                <a:lnTo>
                  <a:pt x="154864" y="31869"/>
                </a:lnTo>
                <a:lnTo>
                  <a:pt x="117317" y="55089"/>
                </a:lnTo>
                <a:lnTo>
                  <a:pt x="83928" y="83628"/>
                </a:lnTo>
                <a:lnTo>
                  <a:pt x="55287" y="116897"/>
                </a:lnTo>
                <a:lnTo>
                  <a:pt x="31984" y="154309"/>
                </a:lnTo>
                <a:lnTo>
                  <a:pt x="14608" y="195276"/>
                </a:lnTo>
                <a:lnTo>
                  <a:pt x="3750" y="239210"/>
                </a:lnTo>
                <a:lnTo>
                  <a:pt x="0" y="285524"/>
                </a:lnTo>
                <a:lnTo>
                  <a:pt x="3750" y="331838"/>
                </a:lnTo>
                <a:lnTo>
                  <a:pt x="14608" y="375772"/>
                </a:lnTo>
                <a:lnTo>
                  <a:pt x="31984" y="416739"/>
                </a:lnTo>
                <a:lnTo>
                  <a:pt x="55287" y="454151"/>
                </a:lnTo>
                <a:lnTo>
                  <a:pt x="83928" y="487421"/>
                </a:lnTo>
                <a:lnTo>
                  <a:pt x="117317" y="515959"/>
                </a:lnTo>
                <a:lnTo>
                  <a:pt x="154864" y="539179"/>
                </a:lnTo>
                <a:lnTo>
                  <a:pt x="195979" y="556492"/>
                </a:lnTo>
                <a:lnTo>
                  <a:pt x="240071" y="567312"/>
                </a:lnTo>
                <a:lnTo>
                  <a:pt x="286551" y="571049"/>
                </a:lnTo>
                <a:lnTo>
                  <a:pt x="333031" y="567312"/>
                </a:lnTo>
                <a:lnTo>
                  <a:pt x="377124" y="556492"/>
                </a:lnTo>
                <a:lnTo>
                  <a:pt x="418238" y="539179"/>
                </a:lnTo>
                <a:lnTo>
                  <a:pt x="455785" y="515959"/>
                </a:lnTo>
                <a:lnTo>
                  <a:pt x="489174" y="487421"/>
                </a:lnTo>
                <a:lnTo>
                  <a:pt x="517815" y="454151"/>
                </a:lnTo>
                <a:lnTo>
                  <a:pt x="541118" y="416739"/>
                </a:lnTo>
                <a:lnTo>
                  <a:pt x="558494" y="375772"/>
                </a:lnTo>
                <a:lnTo>
                  <a:pt x="569352" y="331838"/>
                </a:lnTo>
                <a:lnTo>
                  <a:pt x="573103" y="285524"/>
                </a:lnTo>
                <a:lnTo>
                  <a:pt x="569352" y="239210"/>
                </a:lnTo>
                <a:lnTo>
                  <a:pt x="558494" y="195276"/>
                </a:lnTo>
                <a:lnTo>
                  <a:pt x="541118" y="154309"/>
                </a:lnTo>
                <a:lnTo>
                  <a:pt x="517815" y="116897"/>
                </a:lnTo>
                <a:lnTo>
                  <a:pt x="489174" y="83628"/>
                </a:lnTo>
                <a:lnTo>
                  <a:pt x="455785" y="55089"/>
                </a:lnTo>
                <a:lnTo>
                  <a:pt x="418238" y="31869"/>
                </a:lnTo>
                <a:lnTo>
                  <a:pt x="377124" y="14556"/>
                </a:lnTo>
                <a:lnTo>
                  <a:pt x="333031" y="3737"/>
                </a:lnTo>
                <a:lnTo>
                  <a:pt x="286551" y="0"/>
                </a:lnTo>
                <a:close/>
              </a:path>
            </a:pathLst>
          </a:custGeom>
          <a:ln w="6549">
            <a:solidFill>
              <a:srgbClr val="2E2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62D9F9B-C261-CB53-4030-8D69315F9342}"/>
              </a:ext>
            </a:extLst>
          </p:cNvPr>
          <p:cNvSpPr/>
          <p:nvPr/>
        </p:nvSpPr>
        <p:spPr>
          <a:xfrm>
            <a:off x="1026481" y="3622092"/>
            <a:ext cx="724918" cy="647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03DBC332-048C-F729-F304-B8991C81CCE2}"/>
              </a:ext>
            </a:extLst>
          </p:cNvPr>
          <p:cNvSpPr/>
          <p:nvPr/>
        </p:nvSpPr>
        <p:spPr>
          <a:xfrm>
            <a:off x="1390505" y="1921106"/>
            <a:ext cx="1117829" cy="1114116"/>
          </a:xfrm>
          <a:custGeom>
            <a:avLst/>
            <a:gdLst/>
            <a:ahLst/>
            <a:cxnLst/>
            <a:rect l="l" t="t" r="r" b="b"/>
            <a:pathLst>
              <a:path w="573405" h="571500">
                <a:moveTo>
                  <a:pt x="286551" y="0"/>
                </a:moveTo>
                <a:lnTo>
                  <a:pt x="240071" y="3737"/>
                </a:lnTo>
                <a:lnTo>
                  <a:pt x="195979" y="14556"/>
                </a:lnTo>
                <a:lnTo>
                  <a:pt x="154864" y="31869"/>
                </a:lnTo>
                <a:lnTo>
                  <a:pt x="117317" y="55089"/>
                </a:lnTo>
                <a:lnTo>
                  <a:pt x="83928" y="83628"/>
                </a:lnTo>
                <a:lnTo>
                  <a:pt x="55287" y="116897"/>
                </a:lnTo>
                <a:lnTo>
                  <a:pt x="31984" y="154309"/>
                </a:lnTo>
                <a:lnTo>
                  <a:pt x="14608" y="195276"/>
                </a:lnTo>
                <a:lnTo>
                  <a:pt x="3750" y="239210"/>
                </a:lnTo>
                <a:lnTo>
                  <a:pt x="0" y="285524"/>
                </a:lnTo>
                <a:lnTo>
                  <a:pt x="3750" y="331838"/>
                </a:lnTo>
                <a:lnTo>
                  <a:pt x="14608" y="375772"/>
                </a:lnTo>
                <a:lnTo>
                  <a:pt x="31984" y="416739"/>
                </a:lnTo>
                <a:lnTo>
                  <a:pt x="55287" y="454151"/>
                </a:lnTo>
                <a:lnTo>
                  <a:pt x="83928" y="487421"/>
                </a:lnTo>
                <a:lnTo>
                  <a:pt x="117317" y="515959"/>
                </a:lnTo>
                <a:lnTo>
                  <a:pt x="154864" y="539179"/>
                </a:lnTo>
                <a:lnTo>
                  <a:pt x="195979" y="556492"/>
                </a:lnTo>
                <a:lnTo>
                  <a:pt x="240071" y="567312"/>
                </a:lnTo>
                <a:lnTo>
                  <a:pt x="286551" y="571049"/>
                </a:lnTo>
                <a:lnTo>
                  <a:pt x="333031" y="567312"/>
                </a:lnTo>
                <a:lnTo>
                  <a:pt x="377124" y="556492"/>
                </a:lnTo>
                <a:lnTo>
                  <a:pt x="418238" y="539179"/>
                </a:lnTo>
                <a:lnTo>
                  <a:pt x="455785" y="515959"/>
                </a:lnTo>
                <a:lnTo>
                  <a:pt x="489174" y="487421"/>
                </a:lnTo>
                <a:lnTo>
                  <a:pt x="517815" y="454151"/>
                </a:lnTo>
                <a:lnTo>
                  <a:pt x="541118" y="416739"/>
                </a:lnTo>
                <a:lnTo>
                  <a:pt x="558494" y="375772"/>
                </a:lnTo>
                <a:lnTo>
                  <a:pt x="569352" y="331838"/>
                </a:lnTo>
                <a:lnTo>
                  <a:pt x="573103" y="285524"/>
                </a:lnTo>
                <a:lnTo>
                  <a:pt x="569352" y="239210"/>
                </a:lnTo>
                <a:lnTo>
                  <a:pt x="558494" y="195276"/>
                </a:lnTo>
                <a:lnTo>
                  <a:pt x="541118" y="154309"/>
                </a:lnTo>
                <a:lnTo>
                  <a:pt x="517815" y="116897"/>
                </a:lnTo>
                <a:lnTo>
                  <a:pt x="489174" y="83628"/>
                </a:lnTo>
                <a:lnTo>
                  <a:pt x="455785" y="55089"/>
                </a:lnTo>
                <a:lnTo>
                  <a:pt x="418238" y="31869"/>
                </a:lnTo>
                <a:lnTo>
                  <a:pt x="377124" y="14556"/>
                </a:lnTo>
                <a:lnTo>
                  <a:pt x="333031" y="3737"/>
                </a:lnTo>
                <a:lnTo>
                  <a:pt x="286551" y="0"/>
                </a:lnTo>
                <a:close/>
              </a:path>
            </a:pathLst>
          </a:custGeom>
          <a:ln w="6549">
            <a:solidFill>
              <a:srgbClr val="2E2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8E96376-BABD-8DE5-60D9-6F9DDE9E8EDC}"/>
              </a:ext>
            </a:extLst>
          </p:cNvPr>
          <p:cNvSpPr/>
          <p:nvPr/>
        </p:nvSpPr>
        <p:spPr>
          <a:xfrm>
            <a:off x="1638501" y="2118779"/>
            <a:ext cx="623905" cy="718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ECBE697-4267-ED6E-E030-F410F602B7B2}"/>
              </a:ext>
            </a:extLst>
          </p:cNvPr>
          <p:cNvSpPr/>
          <p:nvPr/>
        </p:nvSpPr>
        <p:spPr>
          <a:xfrm>
            <a:off x="2695055" y="1042358"/>
            <a:ext cx="1117829" cy="1114116"/>
          </a:xfrm>
          <a:custGeom>
            <a:avLst/>
            <a:gdLst/>
            <a:ahLst/>
            <a:cxnLst/>
            <a:rect l="l" t="t" r="r" b="b"/>
            <a:pathLst>
              <a:path w="573405" h="571500">
                <a:moveTo>
                  <a:pt x="286551" y="0"/>
                </a:moveTo>
                <a:lnTo>
                  <a:pt x="240071" y="3737"/>
                </a:lnTo>
                <a:lnTo>
                  <a:pt x="195979" y="14556"/>
                </a:lnTo>
                <a:lnTo>
                  <a:pt x="154864" y="31869"/>
                </a:lnTo>
                <a:lnTo>
                  <a:pt x="117317" y="55089"/>
                </a:lnTo>
                <a:lnTo>
                  <a:pt x="83928" y="83628"/>
                </a:lnTo>
                <a:lnTo>
                  <a:pt x="55287" y="116897"/>
                </a:lnTo>
                <a:lnTo>
                  <a:pt x="31984" y="154309"/>
                </a:lnTo>
                <a:lnTo>
                  <a:pt x="14608" y="195276"/>
                </a:lnTo>
                <a:lnTo>
                  <a:pt x="3750" y="239210"/>
                </a:lnTo>
                <a:lnTo>
                  <a:pt x="0" y="285524"/>
                </a:lnTo>
                <a:lnTo>
                  <a:pt x="3750" y="331838"/>
                </a:lnTo>
                <a:lnTo>
                  <a:pt x="14608" y="375772"/>
                </a:lnTo>
                <a:lnTo>
                  <a:pt x="31984" y="416739"/>
                </a:lnTo>
                <a:lnTo>
                  <a:pt x="55287" y="454151"/>
                </a:lnTo>
                <a:lnTo>
                  <a:pt x="83928" y="487421"/>
                </a:lnTo>
                <a:lnTo>
                  <a:pt x="117317" y="515959"/>
                </a:lnTo>
                <a:lnTo>
                  <a:pt x="154864" y="539179"/>
                </a:lnTo>
                <a:lnTo>
                  <a:pt x="195979" y="556492"/>
                </a:lnTo>
                <a:lnTo>
                  <a:pt x="240071" y="567312"/>
                </a:lnTo>
                <a:lnTo>
                  <a:pt x="286551" y="571049"/>
                </a:lnTo>
                <a:lnTo>
                  <a:pt x="333031" y="567312"/>
                </a:lnTo>
                <a:lnTo>
                  <a:pt x="377124" y="556492"/>
                </a:lnTo>
                <a:lnTo>
                  <a:pt x="418238" y="539179"/>
                </a:lnTo>
                <a:lnTo>
                  <a:pt x="455785" y="515959"/>
                </a:lnTo>
                <a:lnTo>
                  <a:pt x="489174" y="487421"/>
                </a:lnTo>
                <a:lnTo>
                  <a:pt x="517815" y="454151"/>
                </a:lnTo>
                <a:lnTo>
                  <a:pt x="541118" y="416739"/>
                </a:lnTo>
                <a:lnTo>
                  <a:pt x="558494" y="375772"/>
                </a:lnTo>
                <a:lnTo>
                  <a:pt x="569352" y="331838"/>
                </a:lnTo>
                <a:lnTo>
                  <a:pt x="573103" y="285524"/>
                </a:lnTo>
                <a:lnTo>
                  <a:pt x="569352" y="239210"/>
                </a:lnTo>
                <a:lnTo>
                  <a:pt x="558494" y="195276"/>
                </a:lnTo>
                <a:lnTo>
                  <a:pt x="541118" y="154309"/>
                </a:lnTo>
                <a:lnTo>
                  <a:pt x="517815" y="116897"/>
                </a:lnTo>
                <a:lnTo>
                  <a:pt x="489174" y="83628"/>
                </a:lnTo>
                <a:lnTo>
                  <a:pt x="455785" y="55089"/>
                </a:lnTo>
                <a:lnTo>
                  <a:pt x="418238" y="31869"/>
                </a:lnTo>
                <a:lnTo>
                  <a:pt x="377124" y="14556"/>
                </a:lnTo>
                <a:lnTo>
                  <a:pt x="333031" y="3737"/>
                </a:lnTo>
                <a:lnTo>
                  <a:pt x="286551" y="0"/>
                </a:lnTo>
                <a:close/>
              </a:path>
            </a:pathLst>
          </a:custGeom>
          <a:ln w="6549">
            <a:solidFill>
              <a:srgbClr val="2E2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13A344E-40F6-701B-2C3B-89E2C5B7275B}"/>
              </a:ext>
            </a:extLst>
          </p:cNvPr>
          <p:cNvSpPr/>
          <p:nvPr/>
        </p:nvSpPr>
        <p:spPr>
          <a:xfrm>
            <a:off x="2809063" y="1233428"/>
            <a:ext cx="891292" cy="730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DEC1F0B8-CEC5-F3A5-DBF7-24D812E90C14}"/>
              </a:ext>
            </a:extLst>
          </p:cNvPr>
          <p:cNvSpPr/>
          <p:nvPr/>
        </p:nvSpPr>
        <p:spPr>
          <a:xfrm>
            <a:off x="3995268" y="1921106"/>
            <a:ext cx="1117829" cy="1114116"/>
          </a:xfrm>
          <a:custGeom>
            <a:avLst/>
            <a:gdLst/>
            <a:ahLst/>
            <a:cxnLst/>
            <a:rect l="l" t="t" r="r" b="b"/>
            <a:pathLst>
              <a:path w="573404" h="571500">
                <a:moveTo>
                  <a:pt x="286551" y="0"/>
                </a:moveTo>
                <a:lnTo>
                  <a:pt x="240071" y="3737"/>
                </a:lnTo>
                <a:lnTo>
                  <a:pt x="195979" y="14556"/>
                </a:lnTo>
                <a:lnTo>
                  <a:pt x="154864" y="31869"/>
                </a:lnTo>
                <a:lnTo>
                  <a:pt x="117317" y="55089"/>
                </a:lnTo>
                <a:lnTo>
                  <a:pt x="83928" y="83628"/>
                </a:lnTo>
                <a:lnTo>
                  <a:pt x="55287" y="116897"/>
                </a:lnTo>
                <a:lnTo>
                  <a:pt x="31984" y="154309"/>
                </a:lnTo>
                <a:lnTo>
                  <a:pt x="14608" y="195276"/>
                </a:lnTo>
                <a:lnTo>
                  <a:pt x="3750" y="239210"/>
                </a:lnTo>
                <a:lnTo>
                  <a:pt x="0" y="285524"/>
                </a:lnTo>
                <a:lnTo>
                  <a:pt x="3750" y="331838"/>
                </a:lnTo>
                <a:lnTo>
                  <a:pt x="14608" y="375772"/>
                </a:lnTo>
                <a:lnTo>
                  <a:pt x="31984" y="416739"/>
                </a:lnTo>
                <a:lnTo>
                  <a:pt x="55287" y="454151"/>
                </a:lnTo>
                <a:lnTo>
                  <a:pt x="83928" y="487421"/>
                </a:lnTo>
                <a:lnTo>
                  <a:pt x="117317" y="515959"/>
                </a:lnTo>
                <a:lnTo>
                  <a:pt x="154864" y="539179"/>
                </a:lnTo>
                <a:lnTo>
                  <a:pt x="195979" y="556492"/>
                </a:lnTo>
                <a:lnTo>
                  <a:pt x="240071" y="567312"/>
                </a:lnTo>
                <a:lnTo>
                  <a:pt x="286551" y="571049"/>
                </a:lnTo>
                <a:lnTo>
                  <a:pt x="333031" y="567312"/>
                </a:lnTo>
                <a:lnTo>
                  <a:pt x="377124" y="556492"/>
                </a:lnTo>
                <a:lnTo>
                  <a:pt x="418238" y="539179"/>
                </a:lnTo>
                <a:lnTo>
                  <a:pt x="455785" y="515959"/>
                </a:lnTo>
                <a:lnTo>
                  <a:pt x="489174" y="487421"/>
                </a:lnTo>
                <a:lnTo>
                  <a:pt x="517815" y="454151"/>
                </a:lnTo>
                <a:lnTo>
                  <a:pt x="541118" y="416739"/>
                </a:lnTo>
                <a:lnTo>
                  <a:pt x="558494" y="375772"/>
                </a:lnTo>
                <a:lnTo>
                  <a:pt x="569352" y="331838"/>
                </a:lnTo>
                <a:lnTo>
                  <a:pt x="573103" y="285524"/>
                </a:lnTo>
                <a:lnTo>
                  <a:pt x="569352" y="239210"/>
                </a:lnTo>
                <a:lnTo>
                  <a:pt x="558494" y="195276"/>
                </a:lnTo>
                <a:lnTo>
                  <a:pt x="541118" y="154309"/>
                </a:lnTo>
                <a:lnTo>
                  <a:pt x="517815" y="116897"/>
                </a:lnTo>
                <a:lnTo>
                  <a:pt x="489174" y="83628"/>
                </a:lnTo>
                <a:lnTo>
                  <a:pt x="455785" y="55089"/>
                </a:lnTo>
                <a:lnTo>
                  <a:pt x="418238" y="31869"/>
                </a:lnTo>
                <a:lnTo>
                  <a:pt x="377124" y="14556"/>
                </a:lnTo>
                <a:lnTo>
                  <a:pt x="333031" y="3737"/>
                </a:lnTo>
                <a:lnTo>
                  <a:pt x="286551" y="0"/>
                </a:lnTo>
                <a:close/>
              </a:path>
            </a:pathLst>
          </a:custGeom>
          <a:ln w="6549">
            <a:solidFill>
              <a:srgbClr val="2E2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7488578E-ADCE-1722-3B2B-A3BD04F50F3B}"/>
              </a:ext>
            </a:extLst>
          </p:cNvPr>
          <p:cNvSpPr/>
          <p:nvPr/>
        </p:nvSpPr>
        <p:spPr>
          <a:xfrm>
            <a:off x="4062815" y="2190082"/>
            <a:ext cx="986364" cy="576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73380F8F-7EF7-F6BD-EE0E-4BD7ECE0C1E1}"/>
              </a:ext>
            </a:extLst>
          </p:cNvPr>
          <p:cNvSpPr/>
          <p:nvPr/>
        </p:nvSpPr>
        <p:spPr>
          <a:xfrm>
            <a:off x="4622721" y="3386921"/>
            <a:ext cx="1117829" cy="1114116"/>
          </a:xfrm>
          <a:custGeom>
            <a:avLst/>
            <a:gdLst/>
            <a:ahLst/>
            <a:cxnLst/>
            <a:rect l="l" t="t" r="r" b="b"/>
            <a:pathLst>
              <a:path w="573404" h="571500">
                <a:moveTo>
                  <a:pt x="286551" y="0"/>
                </a:moveTo>
                <a:lnTo>
                  <a:pt x="240071" y="3737"/>
                </a:lnTo>
                <a:lnTo>
                  <a:pt x="195979" y="14556"/>
                </a:lnTo>
                <a:lnTo>
                  <a:pt x="154864" y="31869"/>
                </a:lnTo>
                <a:lnTo>
                  <a:pt x="117317" y="55089"/>
                </a:lnTo>
                <a:lnTo>
                  <a:pt x="83928" y="83628"/>
                </a:lnTo>
                <a:lnTo>
                  <a:pt x="55287" y="116897"/>
                </a:lnTo>
                <a:lnTo>
                  <a:pt x="31984" y="154309"/>
                </a:lnTo>
                <a:lnTo>
                  <a:pt x="14608" y="195276"/>
                </a:lnTo>
                <a:lnTo>
                  <a:pt x="3750" y="239210"/>
                </a:lnTo>
                <a:lnTo>
                  <a:pt x="0" y="285524"/>
                </a:lnTo>
                <a:lnTo>
                  <a:pt x="3750" y="331838"/>
                </a:lnTo>
                <a:lnTo>
                  <a:pt x="14608" y="375772"/>
                </a:lnTo>
                <a:lnTo>
                  <a:pt x="31984" y="416739"/>
                </a:lnTo>
                <a:lnTo>
                  <a:pt x="55287" y="454151"/>
                </a:lnTo>
                <a:lnTo>
                  <a:pt x="83928" y="487421"/>
                </a:lnTo>
                <a:lnTo>
                  <a:pt x="117317" y="515959"/>
                </a:lnTo>
                <a:lnTo>
                  <a:pt x="154864" y="539179"/>
                </a:lnTo>
                <a:lnTo>
                  <a:pt x="195979" y="556492"/>
                </a:lnTo>
                <a:lnTo>
                  <a:pt x="240071" y="567312"/>
                </a:lnTo>
                <a:lnTo>
                  <a:pt x="286551" y="571049"/>
                </a:lnTo>
                <a:lnTo>
                  <a:pt x="333031" y="567312"/>
                </a:lnTo>
                <a:lnTo>
                  <a:pt x="377124" y="556492"/>
                </a:lnTo>
                <a:lnTo>
                  <a:pt x="418238" y="539179"/>
                </a:lnTo>
                <a:lnTo>
                  <a:pt x="455785" y="515959"/>
                </a:lnTo>
                <a:lnTo>
                  <a:pt x="489174" y="487421"/>
                </a:lnTo>
                <a:lnTo>
                  <a:pt x="517815" y="454151"/>
                </a:lnTo>
                <a:lnTo>
                  <a:pt x="541118" y="416739"/>
                </a:lnTo>
                <a:lnTo>
                  <a:pt x="558494" y="375772"/>
                </a:lnTo>
                <a:lnTo>
                  <a:pt x="569352" y="331838"/>
                </a:lnTo>
                <a:lnTo>
                  <a:pt x="573103" y="285524"/>
                </a:lnTo>
                <a:lnTo>
                  <a:pt x="569352" y="239210"/>
                </a:lnTo>
                <a:lnTo>
                  <a:pt x="558494" y="195276"/>
                </a:lnTo>
                <a:lnTo>
                  <a:pt x="541118" y="154309"/>
                </a:lnTo>
                <a:lnTo>
                  <a:pt x="517815" y="116897"/>
                </a:lnTo>
                <a:lnTo>
                  <a:pt x="489174" y="83628"/>
                </a:lnTo>
                <a:lnTo>
                  <a:pt x="455785" y="55089"/>
                </a:lnTo>
                <a:lnTo>
                  <a:pt x="418238" y="31869"/>
                </a:lnTo>
                <a:lnTo>
                  <a:pt x="377124" y="14556"/>
                </a:lnTo>
                <a:lnTo>
                  <a:pt x="333031" y="3737"/>
                </a:lnTo>
                <a:lnTo>
                  <a:pt x="286551" y="0"/>
                </a:lnTo>
                <a:close/>
              </a:path>
            </a:pathLst>
          </a:custGeom>
          <a:ln w="6549">
            <a:solidFill>
              <a:srgbClr val="2E26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214376D5-16B7-80AA-E8A4-7577BC294D91}"/>
              </a:ext>
            </a:extLst>
          </p:cNvPr>
          <p:cNvSpPr/>
          <p:nvPr/>
        </p:nvSpPr>
        <p:spPr>
          <a:xfrm>
            <a:off x="4853096" y="3580500"/>
            <a:ext cx="641731" cy="6417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9B6AE0AB-9BB0-83ED-03FC-B50F596CDC53}"/>
              </a:ext>
            </a:extLst>
          </p:cNvPr>
          <p:cNvSpPr/>
          <p:nvPr/>
        </p:nvSpPr>
        <p:spPr>
          <a:xfrm>
            <a:off x="1882121" y="2380226"/>
            <a:ext cx="2745181" cy="3125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7D9F9442-C34C-AB13-2D69-339494752409}"/>
              </a:ext>
            </a:extLst>
          </p:cNvPr>
          <p:cNvSpPr/>
          <p:nvPr/>
        </p:nvSpPr>
        <p:spPr>
          <a:xfrm>
            <a:off x="-1" y="0"/>
            <a:ext cx="12255271" cy="6858000"/>
          </a:xfrm>
          <a:custGeom>
            <a:avLst/>
            <a:gdLst/>
            <a:ahLst/>
            <a:cxnLst/>
            <a:rect l="l" t="t" r="r" b="b"/>
            <a:pathLst>
              <a:path w="6286500" h="3517900">
                <a:moveTo>
                  <a:pt x="0" y="0"/>
                </a:moveTo>
                <a:lnTo>
                  <a:pt x="6286500" y="0"/>
                </a:lnTo>
                <a:lnTo>
                  <a:pt x="6286500" y="3517900"/>
                </a:lnTo>
                <a:lnTo>
                  <a:pt x="0" y="3517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59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2B67DA33-514C-8E9C-E5AC-72E367562AAA}"/>
              </a:ext>
            </a:extLst>
          </p:cNvPr>
          <p:cNvSpPr/>
          <p:nvPr/>
        </p:nvSpPr>
        <p:spPr>
          <a:xfrm>
            <a:off x="2954698" y="1447828"/>
            <a:ext cx="6193418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678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1ADB8BD4-FB9D-0E25-84D9-0720185D25F9}"/>
              </a:ext>
            </a:extLst>
          </p:cNvPr>
          <p:cNvSpPr txBox="1"/>
          <p:nvPr/>
        </p:nvSpPr>
        <p:spPr>
          <a:xfrm>
            <a:off x="531971" y="1879182"/>
            <a:ext cx="9379982" cy="3521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0" marR="2809240" indent="-107950">
              <a:spcBef>
                <a:spcPts val="1295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Incorporating team building activities in the  workplace</a:t>
            </a:r>
            <a:endParaRPr sz="2400" dirty="0">
              <a:latin typeface="Lato"/>
              <a:cs typeface="Lato"/>
            </a:endParaRPr>
          </a:p>
          <a:p>
            <a:pPr marL="508000" marR="2530475" indent="-107950">
              <a:spcBef>
                <a:spcPts val="95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Post resources to support employee wellbeing in  common areas</a:t>
            </a:r>
            <a:endParaRPr sz="2400" dirty="0">
              <a:latin typeface="Lato"/>
              <a:cs typeface="Lato"/>
            </a:endParaRPr>
          </a:p>
          <a:p>
            <a:pPr marL="508000" indent="-10795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can I do to</a:t>
            </a:r>
            <a:r>
              <a:rPr sz="2400" i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help?</a:t>
            </a:r>
            <a:endParaRPr sz="2400" dirty="0">
              <a:latin typeface="Lato"/>
              <a:cs typeface="Lato"/>
            </a:endParaRPr>
          </a:p>
          <a:p>
            <a:pPr marL="508000" indent="-1079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can your friends do to</a:t>
            </a:r>
            <a:r>
              <a:rPr sz="2400" i="1" spc="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help?</a:t>
            </a:r>
            <a:endParaRPr sz="2400" dirty="0">
              <a:latin typeface="Lato"/>
              <a:cs typeface="Lato"/>
            </a:endParaRPr>
          </a:p>
          <a:p>
            <a:pPr marL="508000" indent="-1079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do you think you can do to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make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things</a:t>
            </a:r>
            <a:r>
              <a:rPr sz="2400" i="1" spc="4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better?</a:t>
            </a:r>
            <a:endParaRPr sz="2400" dirty="0">
              <a:latin typeface="Lato"/>
              <a:cs typeface="Lato"/>
            </a:endParaRPr>
          </a:p>
          <a:p>
            <a:pPr marL="508000" marR="2166620" indent="-107950">
              <a:lnSpc>
                <a:spcPct val="115399"/>
              </a:lnSpc>
              <a:spcBef>
                <a:spcPts val="95"/>
              </a:spcBef>
              <a:buFont typeface="Arial"/>
              <a:buChar char="•"/>
              <a:tabLst>
                <a:tab pos="509270" algn="l"/>
              </a:tabLst>
            </a:pP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has been helpful to you in the past when you’ve  faced the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dirty="0">
                <a:solidFill>
                  <a:srgbClr val="002575"/>
                </a:solidFill>
                <a:latin typeface="Lato"/>
                <a:cs typeface="Lato"/>
              </a:rPr>
              <a:t>situation?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0269BAC-F012-592B-6010-B9C6F03DE954}"/>
              </a:ext>
            </a:extLst>
          </p:cNvPr>
          <p:cNvSpPr/>
          <p:nvPr/>
        </p:nvSpPr>
        <p:spPr>
          <a:xfrm>
            <a:off x="9837714" y="1"/>
            <a:ext cx="2330363" cy="2296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ED6180F7-122E-D99C-912C-39299CA39B5C}"/>
              </a:ext>
            </a:extLst>
          </p:cNvPr>
          <p:cNvSpPr/>
          <p:nvPr/>
        </p:nvSpPr>
        <p:spPr>
          <a:xfrm>
            <a:off x="8357805" y="1841007"/>
            <a:ext cx="2965737" cy="2113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71A43601-E8EC-0E80-02A7-31D10653AD61}"/>
              </a:ext>
            </a:extLst>
          </p:cNvPr>
          <p:cNvSpPr/>
          <p:nvPr/>
        </p:nvSpPr>
        <p:spPr>
          <a:xfrm>
            <a:off x="1846209" y="680759"/>
            <a:ext cx="982659" cy="81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126D0B18-8351-D616-9286-6D0235139A7A}"/>
              </a:ext>
            </a:extLst>
          </p:cNvPr>
          <p:cNvSpPr/>
          <p:nvPr/>
        </p:nvSpPr>
        <p:spPr>
          <a:xfrm>
            <a:off x="7677049" y="4060871"/>
            <a:ext cx="4321333" cy="2527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E061A0F-A42B-4B72-CAA1-27862D688687}"/>
              </a:ext>
            </a:extLst>
          </p:cNvPr>
          <p:cNvSpPr/>
          <p:nvPr/>
        </p:nvSpPr>
        <p:spPr>
          <a:xfrm>
            <a:off x="0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F213BDAF-96E9-386C-FFA8-4F83DE51A624}"/>
              </a:ext>
            </a:extLst>
          </p:cNvPr>
          <p:cNvSpPr/>
          <p:nvPr/>
        </p:nvSpPr>
        <p:spPr>
          <a:xfrm>
            <a:off x="176237" y="172862"/>
            <a:ext cx="1054368" cy="1050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20118-4585-5447-8DB8-7F0B686F21F2}"/>
              </a:ext>
            </a:extLst>
          </p:cNvPr>
          <p:cNvSpPr txBox="1"/>
          <p:nvPr/>
        </p:nvSpPr>
        <p:spPr>
          <a:xfrm>
            <a:off x="2828868" y="551845"/>
            <a:ext cx="655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Implementing</a:t>
            </a:r>
            <a:r>
              <a:rPr lang="en-US" sz="4800" b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Connect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15362882-B244-52B3-9359-622783F3B97E}"/>
              </a:ext>
            </a:extLst>
          </p:cNvPr>
          <p:cNvSpPr/>
          <p:nvPr/>
        </p:nvSpPr>
        <p:spPr>
          <a:xfrm>
            <a:off x="9894030" y="0"/>
            <a:ext cx="2297970" cy="1277666"/>
          </a:xfrm>
          <a:custGeom>
            <a:avLst/>
            <a:gdLst/>
            <a:ahLst/>
            <a:cxnLst/>
            <a:rect l="l" t="t" r="r" b="b"/>
            <a:pathLst>
              <a:path w="995045" h="496569">
                <a:moveTo>
                  <a:pt x="995048" y="0"/>
                </a:moveTo>
                <a:lnTo>
                  <a:pt x="0" y="793"/>
                </a:lnTo>
                <a:lnTo>
                  <a:pt x="497126" y="496138"/>
                </a:lnTo>
                <a:lnTo>
                  <a:pt x="995048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C4914FF5-5783-6B51-CAC0-03CD6BEDFF81}"/>
              </a:ext>
            </a:extLst>
          </p:cNvPr>
          <p:cNvSpPr/>
          <p:nvPr/>
        </p:nvSpPr>
        <p:spPr>
          <a:xfrm>
            <a:off x="0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91EF19F5-613E-39DC-4B18-10C394E86686}"/>
              </a:ext>
            </a:extLst>
          </p:cNvPr>
          <p:cNvSpPr/>
          <p:nvPr/>
        </p:nvSpPr>
        <p:spPr>
          <a:xfrm>
            <a:off x="176237" y="172862"/>
            <a:ext cx="1054368" cy="1050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AD2BE-32BF-F929-E7BE-13F5191770FD}"/>
              </a:ext>
            </a:extLst>
          </p:cNvPr>
          <p:cNvSpPr txBox="1"/>
          <p:nvPr/>
        </p:nvSpPr>
        <p:spPr>
          <a:xfrm>
            <a:off x="1657882" y="317724"/>
            <a:ext cx="8397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60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lang="en-US" sz="4400" b="1" spc="50" dirty="0">
                <a:solidFill>
                  <a:srgbClr val="002575"/>
                </a:solidFill>
                <a:latin typeface="Lato"/>
                <a:cs typeface="Lato"/>
              </a:rPr>
              <a:t>Not </a:t>
            </a:r>
            <a:r>
              <a:rPr lang="en-US" sz="4400" b="1" spc="40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lang="en-US" sz="4400" b="1" spc="50" dirty="0">
                <a:solidFill>
                  <a:srgbClr val="002575"/>
                </a:solidFill>
                <a:latin typeface="Lato"/>
                <a:cs typeface="Lato"/>
              </a:rPr>
              <a:t>Say </a:t>
            </a:r>
            <a:r>
              <a:rPr lang="en-US" sz="4400" b="1" spc="60" dirty="0">
                <a:solidFill>
                  <a:srgbClr val="002575"/>
                </a:solidFill>
                <a:latin typeface="Lato"/>
                <a:cs typeface="Lato"/>
              </a:rPr>
              <a:t>&amp; What </a:t>
            </a:r>
            <a:r>
              <a:rPr lang="en-US" sz="4400" b="1" spc="55" dirty="0">
                <a:solidFill>
                  <a:srgbClr val="002575"/>
                </a:solidFill>
                <a:latin typeface="Lato"/>
                <a:cs typeface="Lato"/>
              </a:rPr>
              <a:t>To</a:t>
            </a:r>
            <a:r>
              <a:rPr lang="en-US" sz="4400" b="1" spc="39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400" b="1" spc="50" dirty="0">
                <a:solidFill>
                  <a:srgbClr val="002575"/>
                </a:solidFill>
                <a:latin typeface="Lato"/>
                <a:cs typeface="Lato"/>
              </a:rPr>
              <a:t>Say</a:t>
            </a:r>
            <a:endParaRPr lang="en-US" sz="4400" b="1" dirty="0">
              <a:latin typeface="Lato"/>
              <a:cs typeface="Lato"/>
            </a:endParaRPr>
          </a:p>
          <a:p>
            <a:endParaRPr lang="en-US" sz="4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CA8F2-F6FF-046F-17A2-6773F3672EE6}"/>
              </a:ext>
            </a:extLst>
          </p:cNvPr>
          <p:cNvSpPr txBox="1"/>
          <p:nvPr/>
        </p:nvSpPr>
        <p:spPr>
          <a:xfrm>
            <a:off x="278494" y="1439239"/>
            <a:ext cx="5724644" cy="4734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430"/>
              </a:spcBef>
              <a:spcAft>
                <a:spcPts val="600"/>
              </a:spcAft>
              <a:tabLst>
                <a:tab pos="2818130" algn="l"/>
              </a:tabLst>
            </a:pPr>
            <a:r>
              <a:rPr lang="en-US" sz="2400" b="1" dirty="0">
                <a:solidFill>
                  <a:srgbClr val="004AAD"/>
                </a:solidFill>
                <a:latin typeface="Lato"/>
                <a:cs typeface="Lato"/>
              </a:rPr>
              <a:t>Avoid</a:t>
            </a:r>
            <a:r>
              <a:rPr lang="en-US" sz="2400" b="1" spc="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dirty="0">
                <a:solidFill>
                  <a:srgbClr val="004AAD"/>
                </a:solidFill>
                <a:latin typeface="Lato"/>
                <a:cs typeface="Lato"/>
              </a:rPr>
              <a:t>saying this…	</a:t>
            </a:r>
            <a:endParaRPr lang="en-US" sz="2400" dirty="0">
              <a:latin typeface="Lato"/>
              <a:cs typeface="Lato"/>
            </a:endParaRPr>
          </a:p>
          <a:p>
            <a:pPr marL="384175" indent="-21272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85445" algn="l"/>
                <a:tab pos="2940685" algn="l"/>
              </a:tabLst>
            </a:pPr>
            <a:r>
              <a:rPr lang="en-US" sz="2400" b="1" dirty="0">
                <a:solidFill>
                  <a:srgbClr val="558ED5"/>
                </a:solidFill>
                <a:latin typeface="Lato"/>
                <a:cs typeface="Lato"/>
              </a:rPr>
              <a:t>I </a:t>
            </a: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know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just </a:t>
            </a: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what</a:t>
            </a:r>
            <a:r>
              <a:rPr lang="en-US" sz="2400" b="1" spc="95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you’re</a:t>
            </a:r>
            <a:r>
              <a:rPr lang="en-US" sz="2400" b="1" spc="3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going	</a:t>
            </a:r>
            <a:endParaRPr lang="en-US" sz="2400" dirty="0">
              <a:latin typeface="Lato"/>
              <a:cs typeface="Lato"/>
            </a:endParaRPr>
          </a:p>
          <a:p>
            <a:pPr marL="384810">
              <a:lnSpc>
                <a:spcPct val="100000"/>
              </a:lnSpc>
              <a:spcBef>
                <a:spcPts val="265"/>
              </a:spcBef>
              <a:spcAft>
                <a:spcPts val="600"/>
              </a:spcAft>
              <a:tabLst>
                <a:tab pos="3063240" algn="l"/>
              </a:tabLst>
            </a:pP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through.	</a:t>
            </a:r>
            <a:endParaRPr lang="en-US" sz="2400" dirty="0">
              <a:latin typeface="Lato"/>
              <a:cs typeface="Lato"/>
            </a:endParaRPr>
          </a:p>
          <a:p>
            <a:pPr marL="384175" indent="-21272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85445" algn="l"/>
                <a:tab pos="2940685" algn="l"/>
              </a:tabLs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This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is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hard, but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it is</a:t>
            </a:r>
            <a:r>
              <a:rPr lang="en-US" sz="2400" b="1" spc="114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important</a:t>
            </a:r>
            <a:r>
              <a:rPr lang="en-US" sz="2400" b="1" spc="3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to	</a:t>
            </a:r>
            <a:endParaRPr lang="en-US" sz="2400" dirty="0">
              <a:latin typeface="Lato"/>
              <a:cs typeface="Lato"/>
            </a:endParaRPr>
          </a:p>
          <a:p>
            <a:pPr marL="384810">
              <a:lnSpc>
                <a:spcPct val="100000"/>
              </a:lnSpc>
              <a:spcBef>
                <a:spcPts val="260"/>
              </a:spcBef>
              <a:tabLst>
                <a:tab pos="3063240" algn="l"/>
              </a:tabLst>
            </a:pP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remember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the </a:t>
            </a: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good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things</a:t>
            </a:r>
            <a:r>
              <a:rPr lang="en-US" sz="2400" b="1" spc="8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in</a:t>
            </a:r>
            <a:r>
              <a:rPr lang="en-US" sz="2400" b="1" spc="3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life,	</a:t>
            </a:r>
            <a:endParaRPr lang="en-US" sz="2400" dirty="0">
              <a:latin typeface="Lato"/>
              <a:cs typeface="Lato"/>
            </a:endParaRPr>
          </a:p>
          <a:p>
            <a:pPr marL="384810">
              <a:lnSpc>
                <a:spcPct val="100000"/>
              </a:lnSpc>
              <a:spcBef>
                <a:spcPts val="265"/>
              </a:spcBef>
              <a:spcAft>
                <a:spcPts val="600"/>
              </a:spcAf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too.</a:t>
            </a:r>
            <a:endParaRPr lang="en-US" sz="2400" dirty="0">
              <a:latin typeface="Lato"/>
              <a:cs typeface="Lato"/>
            </a:endParaRPr>
          </a:p>
          <a:p>
            <a:pPr marL="384175" indent="-212725">
              <a:lnSpc>
                <a:spcPct val="100000"/>
              </a:lnSpc>
              <a:spcBef>
                <a:spcPts val="290"/>
              </a:spcBef>
              <a:spcAft>
                <a:spcPts val="600"/>
              </a:spcAft>
              <a:buFont typeface="Arial"/>
              <a:buChar char="•"/>
              <a:tabLst>
                <a:tab pos="385445" algn="l"/>
                <a:tab pos="2940685" algn="l"/>
              </a:tabLs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You must be</a:t>
            </a:r>
            <a:r>
              <a:rPr lang="en-US" sz="2400" b="1" spc="75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incredibly</a:t>
            </a:r>
            <a:r>
              <a:rPr lang="en-US" sz="2400" b="1" spc="3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angry.	</a:t>
            </a:r>
            <a:endParaRPr lang="en-US" sz="2400" dirty="0">
              <a:latin typeface="Lato"/>
              <a:cs typeface="Lato"/>
            </a:endParaRPr>
          </a:p>
          <a:p>
            <a:pPr marL="384175" indent="-21272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85445" algn="l"/>
                <a:tab pos="2940685" algn="l"/>
              </a:tabLs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You’ll need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to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be strong</a:t>
            </a:r>
            <a:r>
              <a:rPr lang="en-US" sz="2400" b="1" spc="11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now</a:t>
            </a:r>
            <a:r>
              <a:rPr lang="en-US" sz="2400" b="1" spc="4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for	</a:t>
            </a:r>
            <a:endParaRPr lang="en-US" sz="2400" dirty="0">
              <a:latin typeface="Lato"/>
              <a:cs typeface="Lato"/>
            </a:endParaRPr>
          </a:p>
          <a:p>
            <a:pPr marL="384810">
              <a:lnSpc>
                <a:spcPct val="100000"/>
              </a:lnSpc>
              <a:spcBef>
                <a:spcPts val="290"/>
              </a:spcBef>
              <a:tabLst>
                <a:tab pos="3063240" algn="l"/>
              </a:tabLst>
            </a:pP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your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family.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It’s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important </a:t>
            </a: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to</a:t>
            </a:r>
            <a:r>
              <a:rPr lang="en-US" sz="2400" b="1" spc="9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get</a:t>
            </a:r>
            <a:r>
              <a:rPr lang="en-US" sz="2400" b="1" spc="30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dirty="0">
                <a:solidFill>
                  <a:srgbClr val="558ED5"/>
                </a:solidFill>
                <a:latin typeface="Lato"/>
                <a:cs typeface="Lato"/>
              </a:rPr>
              <a:t>a	</a:t>
            </a:r>
            <a:endParaRPr lang="en-US" sz="2400" dirty="0">
              <a:latin typeface="Lato"/>
              <a:cs typeface="Lato"/>
            </a:endParaRPr>
          </a:p>
          <a:p>
            <a:pPr marL="384810">
              <a:lnSpc>
                <a:spcPct val="100000"/>
              </a:lnSpc>
              <a:spcBef>
                <a:spcPts val="260"/>
              </a:spcBef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grip on </a:t>
            </a:r>
            <a:r>
              <a:rPr lang="en-US" sz="2400" b="1" spc="15" dirty="0">
                <a:solidFill>
                  <a:srgbClr val="558ED5"/>
                </a:solidFill>
                <a:latin typeface="Lato"/>
                <a:cs typeface="Lato"/>
              </a:rPr>
              <a:t>your</a:t>
            </a:r>
            <a:r>
              <a:rPr lang="en-US" sz="2400" b="1" spc="45" dirty="0">
                <a:solidFill>
                  <a:srgbClr val="558ED5"/>
                </a:solidFill>
                <a:latin typeface="Lato"/>
                <a:cs typeface="Lato"/>
              </a:rPr>
              <a:t> </a:t>
            </a: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feelings.</a:t>
            </a:r>
            <a:endParaRPr lang="en-US" sz="2400" dirty="0">
              <a:latin typeface="Lato"/>
              <a:cs typeface="Lato"/>
            </a:endParaRPr>
          </a:p>
          <a:p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4ED99B-0ED9-C91F-40AD-68C9BB2580EF}"/>
              </a:ext>
            </a:extLst>
          </p:cNvPr>
          <p:cNvSpPr txBox="1"/>
          <p:nvPr/>
        </p:nvSpPr>
        <p:spPr>
          <a:xfrm>
            <a:off x="6578301" y="6497618"/>
            <a:ext cx="550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58ED5"/>
                </a:solidFill>
                <a:latin typeface="Lato" panose="020F0502020204030203" pitchFamily="34" charset="0"/>
              </a:rPr>
              <a:t>Adapted from What Not to Say from the Coalition to Support Grieving Students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990A0-D14D-9C1A-10F9-3EC4A7DBCC5F}"/>
              </a:ext>
            </a:extLst>
          </p:cNvPr>
          <p:cNvSpPr txBox="1"/>
          <p:nvPr/>
        </p:nvSpPr>
        <p:spPr>
          <a:xfrm>
            <a:off x="6096000" y="1439239"/>
            <a:ext cx="5173224" cy="52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430"/>
              </a:spcBef>
              <a:spcAft>
                <a:spcPts val="600"/>
              </a:spcAft>
              <a:tabLst>
                <a:tab pos="2818130" algn="l"/>
              </a:tabLst>
            </a:pPr>
            <a:r>
              <a:rPr lang="en-US" sz="2400" b="1" dirty="0">
                <a:solidFill>
                  <a:srgbClr val="004AAD"/>
                </a:solidFill>
                <a:latin typeface="Lato"/>
                <a:cs typeface="Lato"/>
              </a:rPr>
              <a:t>Say this</a:t>
            </a:r>
            <a:r>
              <a:rPr lang="en-US" sz="2400" b="1" spc="-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dirty="0">
                <a:solidFill>
                  <a:srgbClr val="004AAD"/>
                </a:solidFill>
                <a:latin typeface="Lato"/>
                <a:cs typeface="Lato"/>
              </a:rPr>
              <a:t>instead…</a:t>
            </a:r>
            <a:endParaRPr lang="en-US" sz="2400" dirty="0">
              <a:latin typeface="Lato"/>
              <a:cs typeface="Lato"/>
            </a:endParaRPr>
          </a:p>
          <a:p>
            <a:pPr marL="260350" indent="-260350">
              <a:lnSpc>
                <a:spcPct val="100000"/>
              </a:lnSpc>
              <a:spcBef>
                <a:spcPts val="265"/>
              </a:spcBef>
              <a:spcAft>
                <a:spcPts val="600"/>
              </a:spcAft>
              <a:tabLst>
                <a:tab pos="385445" algn="l"/>
                <a:tab pos="2940685" algn="l"/>
              </a:tabLs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	</a:t>
            </a:r>
            <a:r>
              <a:rPr lang="en-US" sz="2400" dirty="0">
                <a:solidFill>
                  <a:srgbClr val="004AAD"/>
                </a:solidFill>
                <a:latin typeface="Arial"/>
                <a:cs typeface="Arial"/>
              </a:rPr>
              <a:t>•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Can you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tell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me more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about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what  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this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has</a:t>
            </a:r>
            <a:r>
              <a:rPr lang="en-US" sz="2400" b="1" i="1" spc="5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been</a:t>
            </a:r>
            <a:r>
              <a:rPr lang="en-US" sz="2400" dirty="0">
                <a:latin typeface="Lato"/>
                <a:cs typeface="Lato"/>
              </a:rPr>
              <a:t>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like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for</a:t>
            </a:r>
            <a:r>
              <a:rPr lang="en-US" sz="2400" b="1" i="1" spc="30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you?</a:t>
            </a:r>
            <a:endParaRPr lang="en-US" sz="2400" dirty="0">
              <a:latin typeface="Lato"/>
              <a:cs typeface="Lato"/>
            </a:endParaRPr>
          </a:p>
          <a:p>
            <a:pPr marL="260350" indent="-260350">
              <a:lnSpc>
                <a:spcPct val="100000"/>
              </a:lnSpc>
              <a:spcBef>
                <a:spcPts val="290"/>
              </a:spcBef>
              <a:spcAft>
                <a:spcPts val="600"/>
              </a:spcAft>
              <a:tabLst>
                <a:tab pos="385445" algn="l"/>
                <a:tab pos="2940685" algn="l"/>
              </a:tabLst>
            </a:pPr>
            <a:r>
              <a:rPr lang="en-US" sz="2400" b="1" spc="5" dirty="0">
                <a:solidFill>
                  <a:srgbClr val="558ED5"/>
                </a:solidFill>
                <a:latin typeface="Lato"/>
                <a:cs typeface="Lato"/>
              </a:rPr>
              <a:t>	</a:t>
            </a:r>
            <a:r>
              <a:rPr lang="en-US" sz="2400" dirty="0">
                <a:solidFill>
                  <a:srgbClr val="004AAD"/>
                </a:solidFill>
                <a:latin typeface="Arial"/>
                <a:cs typeface="Arial"/>
              </a:rPr>
              <a:t>•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What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sorts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of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things have you been</a:t>
            </a:r>
            <a:r>
              <a:rPr lang="en-US" sz="2400" b="1" i="1" spc="30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thinking</a:t>
            </a:r>
            <a:r>
              <a:rPr lang="en-US" sz="2400" dirty="0">
                <a:latin typeface="Lato"/>
                <a:cs typeface="Lato"/>
              </a:rPr>
              <a:t>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about</a:t>
            </a:r>
            <a:r>
              <a:rPr lang="en-US" sz="2400" b="1" i="1" spc="20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since...</a:t>
            </a:r>
            <a:endParaRPr lang="en-US" sz="2400" dirty="0">
              <a:latin typeface="Lato"/>
              <a:cs typeface="Lato"/>
            </a:endParaRPr>
          </a:p>
          <a:p>
            <a:pPr marL="261621">
              <a:lnSpc>
                <a:spcPct val="100000"/>
              </a:lnSpc>
              <a:spcBef>
                <a:spcPts val="290"/>
              </a:spcBef>
              <a:spcAft>
                <a:spcPts val="600"/>
              </a:spcAft>
              <a:tabLst>
                <a:tab pos="385445" algn="l"/>
                <a:tab pos="2940685" algn="l"/>
              </a:tabLst>
            </a:pPr>
            <a:r>
              <a:rPr lang="en-US" sz="2400" dirty="0">
                <a:solidFill>
                  <a:srgbClr val="004AAD"/>
                </a:solidFill>
                <a:latin typeface="Arial"/>
                <a:cs typeface="Arial"/>
              </a:rPr>
              <a:t>•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Most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people have strong feelings</a:t>
            </a:r>
            <a:r>
              <a:rPr lang="en-US" sz="2400" b="1" i="1" spc="2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when</a:t>
            </a:r>
            <a:r>
              <a:rPr lang="en-US" sz="2400" dirty="0"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something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like this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happens   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to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them. What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has 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this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been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like for</a:t>
            </a:r>
            <a:r>
              <a:rPr lang="en-US" sz="2400" b="1" i="1" spc="6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you?</a:t>
            </a:r>
            <a:endParaRPr lang="en-US" sz="2400" dirty="0">
              <a:latin typeface="Lato"/>
              <a:cs typeface="Lato"/>
            </a:endParaRPr>
          </a:p>
          <a:p>
            <a:pPr marL="260350" indent="-260350">
              <a:lnSpc>
                <a:spcPct val="100000"/>
              </a:lnSpc>
              <a:spcBef>
                <a:spcPts val="160"/>
              </a:spcBef>
              <a:tabLst>
                <a:tab pos="385445" algn="l"/>
                <a:tab pos="2940685" algn="l"/>
              </a:tabLst>
            </a:pPr>
            <a:r>
              <a:rPr lang="en-US" sz="2400" b="1" spc="10" dirty="0">
                <a:solidFill>
                  <a:srgbClr val="558ED5"/>
                </a:solidFill>
                <a:latin typeface="Lato"/>
                <a:cs typeface="Lato"/>
              </a:rPr>
              <a:t>	</a:t>
            </a:r>
            <a:r>
              <a:rPr lang="en-US" sz="2400" dirty="0">
                <a:solidFill>
                  <a:srgbClr val="004AAD"/>
                </a:solidFill>
                <a:latin typeface="Arial"/>
                <a:cs typeface="Arial"/>
              </a:rPr>
              <a:t>•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How </a:t>
            </a:r>
            <a:r>
              <a:rPr lang="en-US" sz="2400" b="1" i="1" dirty="0">
                <a:solidFill>
                  <a:srgbClr val="004AAD"/>
                </a:solidFill>
                <a:latin typeface="Lato"/>
                <a:cs typeface="Lato"/>
              </a:rPr>
              <a:t>is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your family doing?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What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kinds</a:t>
            </a:r>
            <a:r>
              <a:rPr lang="en-US" sz="2400" b="1" i="1" spc="45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of</a:t>
            </a:r>
            <a:r>
              <a:rPr lang="en-US" sz="2400" dirty="0">
                <a:latin typeface="Lato"/>
                <a:cs typeface="Lato"/>
              </a:rPr>
              <a:t>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concerns </a:t>
            </a:r>
            <a:r>
              <a:rPr lang="en-US" sz="2400" b="1" i="1" spc="5" dirty="0">
                <a:solidFill>
                  <a:srgbClr val="004AAD"/>
                </a:solidFill>
                <a:latin typeface="Lato"/>
                <a:cs typeface="Lato"/>
              </a:rPr>
              <a:t>do </a:t>
            </a:r>
            <a:r>
              <a:rPr lang="en-US" sz="2400" b="1" i="1" spc="10" dirty="0">
                <a:solidFill>
                  <a:srgbClr val="004AAD"/>
                </a:solidFill>
                <a:latin typeface="Lato"/>
                <a:cs typeface="Lato"/>
              </a:rPr>
              <a:t>you have about</a:t>
            </a:r>
            <a:r>
              <a:rPr lang="en-US" sz="2400" b="1" i="1" spc="70" dirty="0">
                <a:solidFill>
                  <a:srgbClr val="004AAD"/>
                </a:solidFill>
                <a:latin typeface="Lato"/>
                <a:cs typeface="Lato"/>
              </a:rPr>
              <a:t> </a:t>
            </a:r>
            <a:r>
              <a:rPr lang="en-US" sz="2400" b="1" i="1" spc="15" dirty="0">
                <a:solidFill>
                  <a:srgbClr val="004AAD"/>
                </a:solidFill>
                <a:latin typeface="Lato"/>
                <a:cs typeface="Lato"/>
              </a:rPr>
              <a:t>them?</a:t>
            </a:r>
            <a:endParaRPr lang="en-US" sz="2400" dirty="0">
              <a:latin typeface="Lato"/>
              <a:cs typeface="Lato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835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256CD70A-0844-4E42-E809-EF7237B5D141}"/>
              </a:ext>
            </a:extLst>
          </p:cNvPr>
          <p:cNvSpPr/>
          <p:nvPr/>
        </p:nvSpPr>
        <p:spPr>
          <a:xfrm>
            <a:off x="5706604" y="1581666"/>
            <a:ext cx="6094784" cy="13538"/>
          </a:xfrm>
          <a:custGeom>
            <a:avLst/>
            <a:gdLst/>
            <a:ahLst/>
            <a:cxnLst/>
            <a:rect l="l" t="t" r="r" b="b"/>
            <a:pathLst>
              <a:path w="3144520" h="6985">
                <a:moveTo>
                  <a:pt x="0" y="0"/>
                </a:moveTo>
                <a:lnTo>
                  <a:pt x="3144258" y="6537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426548A-38AB-31C5-1636-33ACFAEF835D}"/>
              </a:ext>
            </a:extLst>
          </p:cNvPr>
          <p:cNvSpPr/>
          <p:nvPr/>
        </p:nvSpPr>
        <p:spPr>
          <a:xfrm>
            <a:off x="-141139" y="-70536"/>
            <a:ext cx="1889170" cy="1866122"/>
          </a:xfrm>
          <a:custGeom>
            <a:avLst/>
            <a:gdLst/>
            <a:ahLst/>
            <a:cxnLst/>
            <a:rect l="l" t="t" r="r" b="b"/>
            <a:pathLst>
              <a:path w="859155" h="822960">
                <a:moveTo>
                  <a:pt x="859034" y="0"/>
                </a:moveTo>
                <a:lnTo>
                  <a:pt x="0" y="0"/>
                </a:lnTo>
                <a:lnTo>
                  <a:pt x="0" y="789197"/>
                </a:lnTo>
                <a:lnTo>
                  <a:pt x="33498" y="822576"/>
                </a:lnTo>
                <a:lnTo>
                  <a:pt x="859034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6A488903-CC6C-3396-8E2F-D20124AA1133}"/>
              </a:ext>
            </a:extLst>
          </p:cNvPr>
          <p:cNvSpPr/>
          <p:nvPr/>
        </p:nvSpPr>
        <p:spPr>
          <a:xfrm>
            <a:off x="1407707" y="0"/>
            <a:ext cx="1499081" cy="747079"/>
          </a:xfrm>
          <a:custGeom>
            <a:avLst/>
            <a:gdLst/>
            <a:ahLst/>
            <a:cxnLst/>
            <a:rect l="l" t="t" r="r" b="b"/>
            <a:pathLst>
              <a:path w="773430" h="385445">
                <a:moveTo>
                  <a:pt x="773261" y="0"/>
                </a:moveTo>
                <a:lnTo>
                  <a:pt x="0" y="0"/>
                </a:lnTo>
                <a:lnTo>
                  <a:pt x="386630" y="385244"/>
                </a:lnTo>
                <a:lnTo>
                  <a:pt x="773261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5034A88-EABE-31AB-AFAD-072BA0669627}"/>
              </a:ext>
            </a:extLst>
          </p:cNvPr>
          <p:cNvSpPr/>
          <p:nvPr/>
        </p:nvSpPr>
        <p:spPr>
          <a:xfrm>
            <a:off x="5700937" y="862525"/>
            <a:ext cx="1004310" cy="590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6CA9528-5AEA-1125-D42D-A288FBB943F4}"/>
              </a:ext>
            </a:extLst>
          </p:cNvPr>
          <p:cNvSpPr/>
          <p:nvPr/>
        </p:nvSpPr>
        <p:spPr>
          <a:xfrm>
            <a:off x="0" y="1581664"/>
            <a:ext cx="2854161" cy="3345239"/>
          </a:xfrm>
          <a:custGeom>
            <a:avLst/>
            <a:gdLst/>
            <a:ahLst/>
            <a:cxnLst/>
            <a:rect l="l" t="t" r="r" b="b"/>
            <a:pathLst>
              <a:path w="1472564" h="1725929">
                <a:moveTo>
                  <a:pt x="606338" y="0"/>
                </a:moveTo>
                <a:lnTo>
                  <a:pt x="558831" y="1276"/>
                </a:lnTo>
                <a:lnTo>
                  <a:pt x="511994" y="5062"/>
                </a:lnTo>
                <a:lnTo>
                  <a:pt x="465892" y="11291"/>
                </a:lnTo>
                <a:lnTo>
                  <a:pt x="420592" y="19899"/>
                </a:lnTo>
                <a:lnTo>
                  <a:pt x="376160" y="30818"/>
                </a:lnTo>
                <a:lnTo>
                  <a:pt x="332661" y="43983"/>
                </a:lnTo>
                <a:lnTo>
                  <a:pt x="290163" y="59328"/>
                </a:lnTo>
                <a:lnTo>
                  <a:pt x="248730" y="76789"/>
                </a:lnTo>
                <a:lnTo>
                  <a:pt x="208429" y="96298"/>
                </a:lnTo>
                <a:lnTo>
                  <a:pt x="169326" y="117790"/>
                </a:lnTo>
                <a:lnTo>
                  <a:pt x="131486" y="141199"/>
                </a:lnTo>
                <a:lnTo>
                  <a:pt x="94977" y="166459"/>
                </a:lnTo>
                <a:lnTo>
                  <a:pt x="59863" y="193506"/>
                </a:lnTo>
                <a:lnTo>
                  <a:pt x="26212" y="222272"/>
                </a:lnTo>
                <a:lnTo>
                  <a:pt x="0" y="247094"/>
                </a:lnTo>
                <a:lnTo>
                  <a:pt x="0" y="1478401"/>
                </a:lnTo>
                <a:lnTo>
                  <a:pt x="59863" y="1531990"/>
                </a:lnTo>
                <a:lnTo>
                  <a:pt x="94977" y="1559036"/>
                </a:lnTo>
                <a:lnTo>
                  <a:pt x="131486" y="1584297"/>
                </a:lnTo>
                <a:lnTo>
                  <a:pt x="169326" y="1607706"/>
                </a:lnTo>
                <a:lnTo>
                  <a:pt x="208429" y="1629198"/>
                </a:lnTo>
                <a:lnTo>
                  <a:pt x="248730" y="1648707"/>
                </a:lnTo>
                <a:lnTo>
                  <a:pt x="290163" y="1666167"/>
                </a:lnTo>
                <a:lnTo>
                  <a:pt x="332661" y="1681513"/>
                </a:lnTo>
                <a:lnTo>
                  <a:pt x="376160" y="1694678"/>
                </a:lnTo>
                <a:lnTo>
                  <a:pt x="420592" y="1705597"/>
                </a:lnTo>
                <a:lnTo>
                  <a:pt x="465892" y="1714205"/>
                </a:lnTo>
                <a:lnTo>
                  <a:pt x="511994" y="1720434"/>
                </a:lnTo>
                <a:lnTo>
                  <a:pt x="558831" y="1724220"/>
                </a:lnTo>
                <a:lnTo>
                  <a:pt x="606338" y="1725496"/>
                </a:lnTo>
                <a:lnTo>
                  <a:pt x="653845" y="1724220"/>
                </a:lnTo>
                <a:lnTo>
                  <a:pt x="700682" y="1720434"/>
                </a:lnTo>
                <a:lnTo>
                  <a:pt x="746784" y="1714205"/>
                </a:lnTo>
                <a:lnTo>
                  <a:pt x="792084" y="1705597"/>
                </a:lnTo>
                <a:lnTo>
                  <a:pt x="836516" y="1694678"/>
                </a:lnTo>
                <a:lnTo>
                  <a:pt x="880014" y="1681513"/>
                </a:lnTo>
                <a:lnTo>
                  <a:pt x="922513" y="1666167"/>
                </a:lnTo>
                <a:lnTo>
                  <a:pt x="963946" y="1648707"/>
                </a:lnTo>
                <a:lnTo>
                  <a:pt x="1004247" y="1629198"/>
                </a:lnTo>
                <a:lnTo>
                  <a:pt x="1043350" y="1607706"/>
                </a:lnTo>
                <a:lnTo>
                  <a:pt x="1081190" y="1584297"/>
                </a:lnTo>
                <a:lnTo>
                  <a:pt x="1117699" y="1559036"/>
                </a:lnTo>
                <a:lnTo>
                  <a:pt x="1152813" y="1531990"/>
                </a:lnTo>
                <a:lnTo>
                  <a:pt x="1186464" y="1503224"/>
                </a:lnTo>
                <a:lnTo>
                  <a:pt x="1218588" y="1472803"/>
                </a:lnTo>
                <a:lnTo>
                  <a:pt x="1249117" y="1440795"/>
                </a:lnTo>
                <a:lnTo>
                  <a:pt x="1277987" y="1407264"/>
                </a:lnTo>
                <a:lnTo>
                  <a:pt x="1305131" y="1372276"/>
                </a:lnTo>
                <a:lnTo>
                  <a:pt x="1330482" y="1335897"/>
                </a:lnTo>
                <a:lnTo>
                  <a:pt x="1353976" y="1298194"/>
                </a:lnTo>
                <a:lnTo>
                  <a:pt x="1375545" y="1259230"/>
                </a:lnTo>
                <a:lnTo>
                  <a:pt x="1395124" y="1219074"/>
                </a:lnTo>
                <a:lnTo>
                  <a:pt x="1412647" y="1177789"/>
                </a:lnTo>
                <a:lnTo>
                  <a:pt x="1428048" y="1135443"/>
                </a:lnTo>
                <a:lnTo>
                  <a:pt x="1441261" y="1092100"/>
                </a:lnTo>
                <a:lnTo>
                  <a:pt x="1452219" y="1047827"/>
                </a:lnTo>
                <a:lnTo>
                  <a:pt x="1460857" y="1002690"/>
                </a:lnTo>
                <a:lnTo>
                  <a:pt x="1467109" y="956753"/>
                </a:lnTo>
                <a:lnTo>
                  <a:pt x="1470909" y="910084"/>
                </a:lnTo>
                <a:lnTo>
                  <a:pt x="1472190" y="862747"/>
                </a:lnTo>
                <a:lnTo>
                  <a:pt x="1470909" y="815411"/>
                </a:lnTo>
                <a:lnTo>
                  <a:pt x="1467109" y="768741"/>
                </a:lnTo>
                <a:lnTo>
                  <a:pt x="1460857" y="722805"/>
                </a:lnTo>
                <a:lnTo>
                  <a:pt x="1452219" y="677667"/>
                </a:lnTo>
                <a:lnTo>
                  <a:pt x="1441261" y="633394"/>
                </a:lnTo>
                <a:lnTo>
                  <a:pt x="1428048" y="590052"/>
                </a:lnTo>
                <a:lnTo>
                  <a:pt x="1412647" y="547705"/>
                </a:lnTo>
                <a:lnTo>
                  <a:pt x="1395124" y="506421"/>
                </a:lnTo>
                <a:lnTo>
                  <a:pt x="1375545" y="466264"/>
                </a:lnTo>
                <a:lnTo>
                  <a:pt x="1353976" y="427301"/>
                </a:lnTo>
                <a:lnTo>
                  <a:pt x="1330482" y="389598"/>
                </a:lnTo>
                <a:lnTo>
                  <a:pt x="1305131" y="353219"/>
                </a:lnTo>
                <a:lnTo>
                  <a:pt x="1277987" y="318231"/>
                </a:lnTo>
                <a:lnTo>
                  <a:pt x="1249117" y="284701"/>
                </a:lnTo>
                <a:lnTo>
                  <a:pt x="1218588" y="252692"/>
                </a:lnTo>
                <a:lnTo>
                  <a:pt x="1186464" y="222272"/>
                </a:lnTo>
                <a:lnTo>
                  <a:pt x="1152813" y="193506"/>
                </a:lnTo>
                <a:lnTo>
                  <a:pt x="1117699" y="166459"/>
                </a:lnTo>
                <a:lnTo>
                  <a:pt x="1081190" y="141199"/>
                </a:lnTo>
                <a:lnTo>
                  <a:pt x="1043350" y="117790"/>
                </a:lnTo>
                <a:lnTo>
                  <a:pt x="1004247" y="96298"/>
                </a:lnTo>
                <a:lnTo>
                  <a:pt x="963946" y="76789"/>
                </a:lnTo>
                <a:lnTo>
                  <a:pt x="922513" y="59328"/>
                </a:lnTo>
                <a:lnTo>
                  <a:pt x="880014" y="43983"/>
                </a:lnTo>
                <a:lnTo>
                  <a:pt x="836516" y="30818"/>
                </a:lnTo>
                <a:lnTo>
                  <a:pt x="792084" y="19899"/>
                </a:lnTo>
                <a:lnTo>
                  <a:pt x="746784" y="11291"/>
                </a:lnTo>
                <a:lnTo>
                  <a:pt x="700682" y="5062"/>
                </a:lnTo>
                <a:lnTo>
                  <a:pt x="653845" y="1276"/>
                </a:lnTo>
                <a:lnTo>
                  <a:pt x="606338" y="0"/>
                </a:lnTo>
                <a:close/>
              </a:path>
            </a:pathLst>
          </a:custGeom>
          <a:solidFill>
            <a:srgbClr val="F9A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4D6C9B4F-80ED-6AEC-67D4-B1B4C34DAA2A}"/>
              </a:ext>
            </a:extLst>
          </p:cNvPr>
          <p:cNvSpPr/>
          <p:nvPr/>
        </p:nvSpPr>
        <p:spPr>
          <a:xfrm>
            <a:off x="803446" y="2812067"/>
            <a:ext cx="4099949" cy="3349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60735C94-F740-C9EC-F198-1841AB1C21CA}"/>
              </a:ext>
            </a:extLst>
          </p:cNvPr>
          <p:cNvSpPr txBox="1"/>
          <p:nvPr/>
        </p:nvSpPr>
        <p:spPr>
          <a:xfrm>
            <a:off x="3062535" y="924927"/>
            <a:ext cx="8901651" cy="4658711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529329">
              <a:lnSpc>
                <a:spcPct val="100000"/>
              </a:lnSpc>
            </a:pPr>
            <a:endParaRPr sz="24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Lato"/>
              <a:cs typeface="Lato"/>
            </a:endParaRPr>
          </a:p>
          <a:p>
            <a:pPr marL="2911475" marR="459740" indent="-227013">
              <a:lnSpc>
                <a:spcPct val="110000"/>
              </a:lnSpc>
              <a:spcAft>
                <a:spcPts val="600"/>
              </a:spcAft>
              <a:buFont typeface="Arial"/>
              <a:buChar char="•"/>
              <a:tabLst>
                <a:tab pos="291274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Model healthy responses by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remaining calm, 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courteous,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organized,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and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helpful.</a:t>
            </a:r>
            <a:endParaRPr sz="2000" dirty="0">
              <a:latin typeface="Lato"/>
              <a:cs typeface="Lato"/>
            </a:endParaRPr>
          </a:p>
          <a:p>
            <a:pPr marL="2911475" marR="235585" indent="-227013">
              <a:spcBef>
                <a:spcPts val="60"/>
              </a:spcBef>
              <a:spcAft>
                <a:spcPts val="600"/>
              </a:spcAft>
              <a:buFont typeface="Arial"/>
              <a:buChar char="•"/>
              <a:tabLst>
                <a:tab pos="2912745" algn="l"/>
              </a:tabLst>
            </a:pP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Pay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attention to your thoughts, feelings, and  actions, as they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may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influence how an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individual 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responds.</a:t>
            </a:r>
            <a:endParaRPr sz="2000" dirty="0">
              <a:latin typeface="Lato"/>
              <a:cs typeface="Lato"/>
            </a:endParaRPr>
          </a:p>
          <a:p>
            <a:pPr marL="2911475" indent="-2270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/>
              <a:buChar char="•"/>
              <a:tabLst>
                <a:tab pos="291274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Take constructive actions to assure</a:t>
            </a:r>
            <a:r>
              <a:rPr sz="2000" spc="-4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safety.</a:t>
            </a:r>
            <a:endParaRPr sz="2000" dirty="0">
              <a:latin typeface="Lato"/>
              <a:cs typeface="Lato"/>
            </a:endParaRPr>
          </a:p>
          <a:p>
            <a:pPr marL="2911475" indent="-227013">
              <a:lnSpc>
                <a:spcPct val="100000"/>
              </a:lnSpc>
              <a:spcBef>
                <a:spcPts val="260"/>
              </a:spcBef>
              <a:spcAft>
                <a:spcPts val="600"/>
              </a:spcAft>
              <a:buFont typeface="Arial"/>
              <a:buChar char="•"/>
              <a:tabLst>
                <a:tab pos="2912745" algn="l"/>
              </a:tabLst>
            </a:pP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Acknowledge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the difficulty of the</a:t>
            </a:r>
            <a:r>
              <a:rPr sz="2000" spc="-3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situation</a:t>
            </a:r>
            <a:r>
              <a:rPr lang="en-US" sz="2000" spc="-5" dirty="0">
                <a:solidFill>
                  <a:srgbClr val="002575"/>
                </a:solidFill>
                <a:latin typeface="Lato"/>
                <a:cs typeface="Lato"/>
              </a:rPr>
              <a:t>.</a:t>
            </a:r>
            <a:endParaRPr sz="2000" dirty="0">
              <a:latin typeface="Lato"/>
              <a:cs typeface="Lato"/>
            </a:endParaRPr>
          </a:p>
          <a:p>
            <a:pPr marL="2911475" indent="-227013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91274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Find the opportunity to replenish your</a:t>
            </a:r>
            <a:r>
              <a:rPr sz="2000" spc="-5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own</a:t>
            </a:r>
            <a:endParaRPr sz="2000" dirty="0">
              <a:latin typeface="Lato"/>
              <a:cs typeface="Lato"/>
            </a:endParaRPr>
          </a:p>
          <a:p>
            <a:pPr marL="2912110" marR="200025">
              <a:lnSpc>
                <a:spcPct val="116700"/>
              </a:lnSpc>
              <a:spcBef>
                <a:spcPts val="25"/>
              </a:spcBef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resources, by practicing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self-care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and 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encourage 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others to do</a:t>
            </a:r>
            <a:r>
              <a:rPr sz="2000" spc="-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so.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7B4B4F2F-6CC3-28A6-43BF-84F0BB9373D3}"/>
              </a:ext>
            </a:extLst>
          </p:cNvPr>
          <p:cNvSpPr/>
          <p:nvPr/>
        </p:nvSpPr>
        <p:spPr>
          <a:xfrm>
            <a:off x="10699616" y="232224"/>
            <a:ext cx="1054368" cy="1050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48A97-EC9C-079A-11F9-950A563DB3E9}"/>
              </a:ext>
            </a:extLst>
          </p:cNvPr>
          <p:cNvSpPr txBox="1"/>
          <p:nvPr/>
        </p:nvSpPr>
        <p:spPr>
          <a:xfrm>
            <a:off x="6705247" y="757519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Model</a:t>
            </a:r>
            <a:endParaRPr lang="en-US" sz="4800" dirty="0">
              <a:latin typeface="Lato"/>
              <a:cs typeface="Lato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525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4C085BA3-4432-F1AE-5572-B3C472AA469F}"/>
              </a:ext>
            </a:extLst>
          </p:cNvPr>
          <p:cNvSpPr txBox="1"/>
          <p:nvPr/>
        </p:nvSpPr>
        <p:spPr>
          <a:xfrm>
            <a:off x="754181" y="1925119"/>
            <a:ext cx="7041684" cy="3032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8" marR="109220" indent="-153988">
              <a:lnSpc>
                <a:spcPct val="80000"/>
              </a:lnSpc>
              <a:spcBef>
                <a:spcPts val="100"/>
              </a:spcBef>
              <a:spcAft>
                <a:spcPts val="1800"/>
              </a:spcAft>
              <a:buFont typeface="Arial"/>
              <a:buChar char="•"/>
              <a:tabLst>
                <a:tab pos="154940" algn="l"/>
              </a:tabLst>
            </a:pP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Thank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you for the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courage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you’ve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shown  and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for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sharing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your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concerns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with</a:t>
            </a:r>
            <a:r>
              <a:rPr sz="3200" i="1" spc="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me.</a:t>
            </a:r>
            <a:endParaRPr sz="3200" dirty="0">
              <a:latin typeface="Lato"/>
              <a:cs typeface="Lato"/>
            </a:endParaRPr>
          </a:p>
          <a:p>
            <a:pPr marL="153988" marR="5080" indent="-153988">
              <a:lnSpc>
                <a:spcPts val="2600"/>
              </a:lnSpc>
              <a:spcBef>
                <a:spcPts val="40"/>
              </a:spcBef>
              <a:spcAft>
                <a:spcPts val="1200"/>
              </a:spcAft>
              <a:buFont typeface="Arial"/>
              <a:buChar char="•"/>
              <a:tabLst>
                <a:tab pos="154940" algn="l"/>
              </a:tabLst>
            </a:pP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Let’s talk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about some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things you can do to 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connect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with</a:t>
            </a:r>
            <a:r>
              <a:rPr sz="3200" i="1" spc="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others.</a:t>
            </a:r>
            <a:endParaRPr sz="3200" dirty="0">
              <a:latin typeface="Lato"/>
              <a:cs typeface="Lato"/>
            </a:endParaRPr>
          </a:p>
          <a:p>
            <a:pPr marL="154305" indent="-154940">
              <a:lnSpc>
                <a:spcPts val="3000"/>
              </a:lnSpc>
              <a:spcBef>
                <a:spcPts val="170"/>
              </a:spcBef>
              <a:buFont typeface="Arial"/>
              <a:buChar char="•"/>
              <a:tabLst>
                <a:tab pos="154940" algn="l"/>
              </a:tabLst>
            </a:pP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Demonstrate how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you take care</a:t>
            </a:r>
            <a:r>
              <a:rPr sz="3200" i="1" spc="4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of</a:t>
            </a:r>
            <a:endParaRPr sz="3200" dirty="0">
              <a:latin typeface="Lato"/>
              <a:cs typeface="Lato"/>
            </a:endParaRPr>
          </a:p>
          <a:p>
            <a:pPr marL="154305" marR="9525">
              <a:lnSpc>
                <a:spcPts val="3000"/>
              </a:lnSpc>
            </a:pP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yourself (i.e., leaving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work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on time, eating,  taking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designated</a:t>
            </a:r>
            <a:r>
              <a:rPr sz="3200" i="1" spc="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breaks)</a:t>
            </a:r>
            <a:endParaRPr sz="3200" dirty="0">
              <a:latin typeface="Lato"/>
              <a:cs typeface="Lato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C182CF0-129B-4D4E-67C8-FB0D6572F6D3}"/>
              </a:ext>
            </a:extLst>
          </p:cNvPr>
          <p:cNvSpPr/>
          <p:nvPr/>
        </p:nvSpPr>
        <p:spPr>
          <a:xfrm>
            <a:off x="9837715" y="-46354"/>
            <a:ext cx="2436946" cy="240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DBA89-1DA9-B76D-2B2A-E47F9702CB3C}"/>
              </a:ext>
            </a:extLst>
          </p:cNvPr>
          <p:cNvSpPr txBox="1"/>
          <p:nvPr/>
        </p:nvSpPr>
        <p:spPr>
          <a:xfrm>
            <a:off x="2952813" y="524251"/>
            <a:ext cx="655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Implementing</a:t>
            </a:r>
            <a:r>
              <a:rPr lang="en-US" sz="4800" b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Model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5ECF65B-89B2-8CA6-4F63-B065B1BABA3A}"/>
              </a:ext>
            </a:extLst>
          </p:cNvPr>
          <p:cNvSpPr/>
          <p:nvPr/>
        </p:nvSpPr>
        <p:spPr>
          <a:xfrm>
            <a:off x="8357805" y="1841007"/>
            <a:ext cx="2965737" cy="2113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9D57FBA5-C498-1F3E-662C-5283AF03974F}"/>
              </a:ext>
            </a:extLst>
          </p:cNvPr>
          <p:cNvSpPr/>
          <p:nvPr/>
        </p:nvSpPr>
        <p:spPr>
          <a:xfrm>
            <a:off x="7677049" y="4060871"/>
            <a:ext cx="4321333" cy="2527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62D4900B-A2CE-8147-A661-C5DE8B6578A7}"/>
              </a:ext>
            </a:extLst>
          </p:cNvPr>
          <p:cNvSpPr/>
          <p:nvPr/>
        </p:nvSpPr>
        <p:spPr>
          <a:xfrm>
            <a:off x="176237" y="172862"/>
            <a:ext cx="1054368" cy="105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2BCA28B-8EDE-63FA-3D48-99FA21BA9BF6}"/>
              </a:ext>
            </a:extLst>
          </p:cNvPr>
          <p:cNvSpPr/>
          <p:nvPr/>
        </p:nvSpPr>
        <p:spPr>
          <a:xfrm>
            <a:off x="1948503" y="632681"/>
            <a:ext cx="1004310" cy="590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4CEF2EE5-AE06-BCCD-4682-D3DBC70CE869}"/>
              </a:ext>
            </a:extLst>
          </p:cNvPr>
          <p:cNvSpPr/>
          <p:nvPr/>
        </p:nvSpPr>
        <p:spPr>
          <a:xfrm>
            <a:off x="2121931" y="1460677"/>
            <a:ext cx="7498080" cy="13538"/>
          </a:xfrm>
          <a:custGeom>
            <a:avLst/>
            <a:gdLst/>
            <a:ahLst/>
            <a:cxnLst/>
            <a:rect l="l" t="t" r="r" b="b"/>
            <a:pathLst>
              <a:path w="3144520" h="6985">
                <a:moveTo>
                  <a:pt x="0" y="0"/>
                </a:moveTo>
                <a:lnTo>
                  <a:pt x="3144258" y="6537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2B47F1EA-EABC-AC81-CA24-24AB8BCF50A4}"/>
              </a:ext>
            </a:extLst>
          </p:cNvPr>
          <p:cNvSpPr/>
          <p:nvPr/>
        </p:nvSpPr>
        <p:spPr>
          <a:xfrm>
            <a:off x="0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16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4">
            <a:extLst>
              <a:ext uri="{FF2B5EF4-FFF2-40B4-BE49-F238E27FC236}">
                <a16:creationId xmlns:a16="http://schemas.microsoft.com/office/drawing/2014/main" id="{50B44351-D52B-E34F-B932-ECCD798000FA}"/>
              </a:ext>
            </a:extLst>
          </p:cNvPr>
          <p:cNvSpPr/>
          <p:nvPr/>
        </p:nvSpPr>
        <p:spPr>
          <a:xfrm>
            <a:off x="620502" y="1737748"/>
            <a:ext cx="5495121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4313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BCF6F0F0-685A-F6B8-815C-17FB05F0B6FA}"/>
              </a:ext>
            </a:extLst>
          </p:cNvPr>
          <p:cNvSpPr/>
          <p:nvPr/>
        </p:nvSpPr>
        <p:spPr>
          <a:xfrm>
            <a:off x="7271316" y="1"/>
            <a:ext cx="3644471" cy="1817294"/>
          </a:xfrm>
          <a:custGeom>
            <a:avLst/>
            <a:gdLst/>
            <a:ahLst/>
            <a:cxnLst/>
            <a:rect l="l" t="t" r="r" b="b"/>
            <a:pathLst>
              <a:path w="1873250" h="934085">
                <a:moveTo>
                  <a:pt x="1872858" y="0"/>
                </a:moveTo>
                <a:lnTo>
                  <a:pt x="0" y="1493"/>
                </a:lnTo>
                <a:lnTo>
                  <a:pt x="935680" y="933819"/>
                </a:lnTo>
                <a:lnTo>
                  <a:pt x="1872858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DD9829DB-6400-3847-642E-4855F04B76DC}"/>
              </a:ext>
            </a:extLst>
          </p:cNvPr>
          <p:cNvSpPr/>
          <p:nvPr/>
        </p:nvSpPr>
        <p:spPr>
          <a:xfrm>
            <a:off x="10224582" y="682"/>
            <a:ext cx="1935892" cy="966094"/>
          </a:xfrm>
          <a:custGeom>
            <a:avLst/>
            <a:gdLst/>
            <a:ahLst/>
            <a:cxnLst/>
            <a:rect l="l" t="t" r="r" b="b"/>
            <a:pathLst>
              <a:path w="995045" h="496570">
                <a:moveTo>
                  <a:pt x="995048" y="0"/>
                </a:moveTo>
                <a:lnTo>
                  <a:pt x="0" y="793"/>
                </a:lnTo>
                <a:lnTo>
                  <a:pt x="497126" y="496138"/>
                </a:lnTo>
                <a:lnTo>
                  <a:pt x="995048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16999C90-0502-6CFE-200F-97CD33A8DB6A}"/>
              </a:ext>
            </a:extLst>
          </p:cNvPr>
          <p:cNvSpPr/>
          <p:nvPr/>
        </p:nvSpPr>
        <p:spPr>
          <a:xfrm>
            <a:off x="384954" y="748631"/>
            <a:ext cx="842058" cy="836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5AAE46C8-3A24-3318-25E9-140D378346B4}"/>
              </a:ext>
            </a:extLst>
          </p:cNvPr>
          <p:cNvSpPr/>
          <p:nvPr/>
        </p:nvSpPr>
        <p:spPr>
          <a:xfrm>
            <a:off x="7271316" y="2079129"/>
            <a:ext cx="4589809" cy="3878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081D4DEA-5743-8925-357B-90138D2E33B9}"/>
              </a:ext>
            </a:extLst>
          </p:cNvPr>
          <p:cNvSpPr txBox="1"/>
          <p:nvPr/>
        </p:nvSpPr>
        <p:spPr>
          <a:xfrm>
            <a:off x="283160" y="1350331"/>
            <a:ext cx="8604808" cy="4263218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marL="387350" marR="3068320" indent="-157163">
              <a:lnSpc>
                <a:spcPct val="112700"/>
              </a:lnSpc>
              <a:spcBef>
                <a:spcPts val="2360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Individuals may have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different reactions to the 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same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event.</a:t>
            </a:r>
            <a:endParaRPr sz="2000" dirty="0">
              <a:latin typeface="Lato"/>
              <a:cs typeface="Lato"/>
            </a:endParaRPr>
          </a:p>
          <a:p>
            <a:pPr marL="387350" marR="3222625" indent="-157163">
              <a:lnSpc>
                <a:spcPct val="117300"/>
              </a:lnSpc>
              <a:spcBef>
                <a:spcPts val="35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Encourage one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another to identify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and use 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positive coping strategies to help them after  the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event.</a:t>
            </a:r>
            <a:endParaRPr sz="2000" dirty="0">
              <a:latin typeface="Lato"/>
              <a:cs typeface="Lato"/>
            </a:endParaRPr>
          </a:p>
          <a:p>
            <a:pPr marL="387350" marR="3281679" indent="-157163">
              <a:lnSpc>
                <a:spcPct val="117300"/>
              </a:lnSpc>
              <a:spcBef>
                <a:spcPts val="35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Help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individuals identify the people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their  personal and professional compassionate  support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network.</a:t>
            </a:r>
            <a:endParaRPr sz="2000" dirty="0">
              <a:latin typeface="Lato"/>
              <a:cs typeface="Lato"/>
            </a:endParaRPr>
          </a:p>
          <a:p>
            <a:pPr marL="387350" marR="3335654" indent="-157163">
              <a:lnSpc>
                <a:spcPct val="112700"/>
              </a:lnSpc>
              <a:spcBef>
                <a:spcPts val="120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Set small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“doable” goals and share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these  achievements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as</a:t>
            </a:r>
            <a:r>
              <a:rPr sz="2000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“wins.”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44853-7514-64BF-DA11-D00B30AF2E57}"/>
              </a:ext>
            </a:extLst>
          </p:cNvPr>
          <p:cNvSpPr txBox="1"/>
          <p:nvPr/>
        </p:nvSpPr>
        <p:spPr>
          <a:xfrm>
            <a:off x="1417747" y="799927"/>
            <a:ext cx="655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Teach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15DB25AC-04C8-4E1B-BBFE-299E92AFA36E}"/>
              </a:ext>
            </a:extLst>
          </p:cNvPr>
          <p:cNvSpPr/>
          <p:nvPr/>
        </p:nvSpPr>
        <p:spPr>
          <a:xfrm>
            <a:off x="5411177" y="5666882"/>
            <a:ext cx="1054368" cy="1050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97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5C182CF0-129B-4D4E-67C8-FB0D6572F6D3}"/>
              </a:ext>
            </a:extLst>
          </p:cNvPr>
          <p:cNvSpPr/>
          <p:nvPr/>
        </p:nvSpPr>
        <p:spPr>
          <a:xfrm>
            <a:off x="9837715" y="-46354"/>
            <a:ext cx="2436946" cy="240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DBA89-1DA9-B76D-2B2A-E47F9702CB3C}"/>
              </a:ext>
            </a:extLst>
          </p:cNvPr>
          <p:cNvSpPr txBox="1"/>
          <p:nvPr/>
        </p:nvSpPr>
        <p:spPr>
          <a:xfrm>
            <a:off x="3063667" y="529874"/>
            <a:ext cx="655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Implementing</a:t>
            </a:r>
            <a:r>
              <a:rPr lang="en-US" sz="4800" b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Teach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5ECF65B-89B2-8CA6-4F63-B065B1BABA3A}"/>
              </a:ext>
            </a:extLst>
          </p:cNvPr>
          <p:cNvSpPr/>
          <p:nvPr/>
        </p:nvSpPr>
        <p:spPr>
          <a:xfrm>
            <a:off x="8357805" y="1841007"/>
            <a:ext cx="2965737" cy="2113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9D57FBA5-C498-1F3E-662C-5283AF03974F}"/>
              </a:ext>
            </a:extLst>
          </p:cNvPr>
          <p:cNvSpPr/>
          <p:nvPr/>
        </p:nvSpPr>
        <p:spPr>
          <a:xfrm>
            <a:off x="7677049" y="4060871"/>
            <a:ext cx="4321333" cy="2527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62D4900B-A2CE-8147-A661-C5DE8B6578A7}"/>
              </a:ext>
            </a:extLst>
          </p:cNvPr>
          <p:cNvSpPr/>
          <p:nvPr/>
        </p:nvSpPr>
        <p:spPr>
          <a:xfrm>
            <a:off x="176237" y="172862"/>
            <a:ext cx="1054368" cy="105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4CEF2EE5-AE06-BCCD-4682-D3DBC70CE869}"/>
              </a:ext>
            </a:extLst>
          </p:cNvPr>
          <p:cNvSpPr/>
          <p:nvPr/>
        </p:nvSpPr>
        <p:spPr>
          <a:xfrm>
            <a:off x="2121931" y="1460677"/>
            <a:ext cx="7498080" cy="13538"/>
          </a:xfrm>
          <a:custGeom>
            <a:avLst/>
            <a:gdLst/>
            <a:ahLst/>
            <a:cxnLst/>
            <a:rect l="l" t="t" r="r" b="b"/>
            <a:pathLst>
              <a:path w="3144520" h="6985">
                <a:moveTo>
                  <a:pt x="0" y="0"/>
                </a:moveTo>
                <a:lnTo>
                  <a:pt x="3144258" y="6537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2B47F1EA-EABC-AC81-CA24-24AB8BCF50A4}"/>
              </a:ext>
            </a:extLst>
          </p:cNvPr>
          <p:cNvSpPr/>
          <p:nvPr/>
        </p:nvSpPr>
        <p:spPr>
          <a:xfrm>
            <a:off x="0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36FC1559-11D6-8595-8010-BB35EF46EF67}"/>
              </a:ext>
            </a:extLst>
          </p:cNvPr>
          <p:cNvSpPr txBox="1"/>
          <p:nvPr/>
        </p:nvSpPr>
        <p:spPr>
          <a:xfrm>
            <a:off x="758497" y="2016530"/>
            <a:ext cx="7037367" cy="3067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marR="67945" indent="-142875">
              <a:lnSpc>
                <a:spcPct val="121500"/>
              </a:lnSpc>
              <a:spcBef>
                <a:spcPts val="100"/>
              </a:spcBef>
              <a:buFont typeface="Arial"/>
              <a:buChar char="•"/>
              <a:tabLst>
                <a:tab pos="144780" algn="l"/>
              </a:tabLst>
            </a:pP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Validate their feelings regardless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of </a:t>
            </a:r>
            <a:r>
              <a:rPr sz="2400" i="1" spc="15" dirty="0">
                <a:solidFill>
                  <a:srgbClr val="002575"/>
                </a:solidFill>
                <a:latin typeface="Lato"/>
                <a:cs typeface="Lato"/>
              </a:rPr>
              <a:t>whether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or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not  you agree with their</a:t>
            </a:r>
            <a:r>
              <a:rPr sz="2400" i="1" spc="5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perspective.</a:t>
            </a:r>
            <a:endParaRPr sz="2400" dirty="0">
              <a:latin typeface="Lato"/>
              <a:cs typeface="Lato"/>
            </a:endParaRPr>
          </a:p>
          <a:p>
            <a:pPr marL="142875" marR="5080" indent="-142875">
              <a:lnSpc>
                <a:spcPct val="118500"/>
              </a:lnSpc>
              <a:spcBef>
                <a:spcPts val="25"/>
              </a:spcBef>
              <a:buFont typeface="Arial"/>
              <a:buChar char="•"/>
              <a:tabLst>
                <a:tab pos="144780" algn="l"/>
              </a:tabLst>
            </a:pP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Stressful incidents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like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this can sometimes interrupt  our routine.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Let's talk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about ways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get back </a:t>
            </a:r>
            <a:r>
              <a:rPr sz="2400" i="1" spc="15" dirty="0">
                <a:solidFill>
                  <a:srgbClr val="002575"/>
                </a:solidFill>
                <a:latin typeface="Lato"/>
                <a:cs typeface="Lato"/>
              </a:rPr>
              <a:t>on 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track.</a:t>
            </a:r>
            <a:endParaRPr sz="2400" dirty="0">
              <a:latin typeface="Lato"/>
              <a:cs typeface="Lato"/>
            </a:endParaRPr>
          </a:p>
          <a:p>
            <a:pPr marL="142875" marR="113664" indent="-142875">
              <a:lnSpc>
                <a:spcPct val="118500"/>
              </a:lnSpc>
              <a:spcBef>
                <a:spcPts val="45"/>
              </a:spcBef>
              <a:buFont typeface="Arial"/>
              <a:buChar char="•"/>
              <a:tabLst>
                <a:tab pos="144780" algn="l"/>
              </a:tabLst>
            </a:pP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You don’t have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handle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this on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your own.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Let’s  talk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about </a:t>
            </a:r>
            <a:r>
              <a:rPr sz="2400" i="1" spc="15" dirty="0">
                <a:solidFill>
                  <a:srgbClr val="002575"/>
                </a:solidFill>
                <a:latin typeface="Lato"/>
                <a:cs typeface="Lato"/>
              </a:rPr>
              <a:t>who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are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some people </a:t>
            </a:r>
            <a:r>
              <a:rPr sz="2400" i="1" spc="5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your personal  and professional compassionate support</a:t>
            </a:r>
            <a:r>
              <a:rPr sz="2400" i="1" spc="5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400" i="1" spc="10" dirty="0">
                <a:solidFill>
                  <a:srgbClr val="002575"/>
                </a:solidFill>
                <a:latin typeface="Lato"/>
                <a:cs typeface="Lato"/>
              </a:rPr>
              <a:t>network.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BE078713-EE40-B398-7F07-A5A9E0C4CB39}"/>
              </a:ext>
            </a:extLst>
          </p:cNvPr>
          <p:cNvSpPr/>
          <p:nvPr/>
        </p:nvSpPr>
        <p:spPr>
          <a:xfrm>
            <a:off x="2116343" y="529874"/>
            <a:ext cx="842058" cy="836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2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id="{F474960A-1E69-AAE8-D2D4-D2E9725CED43}"/>
              </a:ext>
            </a:extLst>
          </p:cNvPr>
          <p:cNvSpPr/>
          <p:nvPr/>
        </p:nvSpPr>
        <p:spPr>
          <a:xfrm>
            <a:off x="620504" y="1905388"/>
            <a:ext cx="5495121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4313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E1CD78BC-59F3-34DE-AFF7-70777F198850}"/>
              </a:ext>
            </a:extLst>
          </p:cNvPr>
          <p:cNvSpPr/>
          <p:nvPr/>
        </p:nvSpPr>
        <p:spPr>
          <a:xfrm>
            <a:off x="7236789" y="1"/>
            <a:ext cx="3644471" cy="1817294"/>
          </a:xfrm>
          <a:custGeom>
            <a:avLst/>
            <a:gdLst/>
            <a:ahLst/>
            <a:cxnLst/>
            <a:rect l="l" t="t" r="r" b="b"/>
            <a:pathLst>
              <a:path w="1873250" h="934085">
                <a:moveTo>
                  <a:pt x="1872858" y="0"/>
                </a:moveTo>
                <a:lnTo>
                  <a:pt x="0" y="1493"/>
                </a:lnTo>
                <a:lnTo>
                  <a:pt x="935680" y="933819"/>
                </a:lnTo>
                <a:lnTo>
                  <a:pt x="1872858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81F921F4-34ED-E959-B825-EA4D60C7C9A0}"/>
              </a:ext>
            </a:extLst>
          </p:cNvPr>
          <p:cNvSpPr/>
          <p:nvPr/>
        </p:nvSpPr>
        <p:spPr>
          <a:xfrm>
            <a:off x="10190054" y="682"/>
            <a:ext cx="1935892" cy="966094"/>
          </a:xfrm>
          <a:custGeom>
            <a:avLst/>
            <a:gdLst/>
            <a:ahLst/>
            <a:cxnLst/>
            <a:rect l="l" t="t" r="r" b="b"/>
            <a:pathLst>
              <a:path w="995045" h="496570">
                <a:moveTo>
                  <a:pt x="995050" y="0"/>
                </a:moveTo>
                <a:lnTo>
                  <a:pt x="0" y="793"/>
                </a:lnTo>
                <a:lnTo>
                  <a:pt x="497127" y="496138"/>
                </a:lnTo>
                <a:lnTo>
                  <a:pt x="995050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C63FDABA-BDEF-6D67-9832-62E47A02F4F7}"/>
              </a:ext>
            </a:extLst>
          </p:cNvPr>
          <p:cNvSpPr/>
          <p:nvPr/>
        </p:nvSpPr>
        <p:spPr>
          <a:xfrm>
            <a:off x="6522490" y="5421460"/>
            <a:ext cx="5396286" cy="136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1FD37200-0863-9456-C48C-397FD5C69FF1}"/>
              </a:ext>
            </a:extLst>
          </p:cNvPr>
          <p:cNvSpPr/>
          <p:nvPr/>
        </p:nvSpPr>
        <p:spPr>
          <a:xfrm>
            <a:off x="384954" y="748631"/>
            <a:ext cx="842058" cy="83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01F906E7-00F8-F143-C857-88C2032DC3D8}"/>
              </a:ext>
            </a:extLst>
          </p:cNvPr>
          <p:cNvSpPr/>
          <p:nvPr/>
        </p:nvSpPr>
        <p:spPr>
          <a:xfrm>
            <a:off x="6688530" y="1816030"/>
            <a:ext cx="4465278" cy="4554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511BA70F-CAE5-667C-93A6-7111BEF82EEC}"/>
              </a:ext>
            </a:extLst>
          </p:cNvPr>
          <p:cNvSpPr txBox="1"/>
          <p:nvPr/>
        </p:nvSpPr>
        <p:spPr>
          <a:xfrm>
            <a:off x="249045" y="1530415"/>
            <a:ext cx="8871787" cy="4655121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50" dirty="0">
              <a:latin typeface="Times New Roman"/>
              <a:cs typeface="Times New Roman"/>
            </a:endParaRPr>
          </a:p>
          <a:p>
            <a:pPr marL="149225" marR="3010535">
              <a:lnSpc>
                <a:spcPts val="2400"/>
              </a:lnSpc>
              <a:spcBef>
                <a:spcPts val="2305"/>
              </a:spcBef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Sam is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outgoing and charismatic. They come into 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work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with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positive attitude,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and a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friendly  greeting for everyone. Today, they show up to work  late, disheveled, and quiet.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colleague notices and  mentions Sam’s presentation to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you.</a:t>
            </a:r>
            <a:endParaRPr sz="2000" dirty="0">
              <a:latin typeface="Lato"/>
              <a:cs typeface="Lato"/>
            </a:endParaRPr>
          </a:p>
          <a:p>
            <a:pPr>
              <a:lnSpc>
                <a:spcPts val="2400"/>
              </a:lnSpc>
              <a:spcBef>
                <a:spcPts val="35"/>
              </a:spcBef>
            </a:pPr>
            <a:endParaRPr sz="2000" dirty="0">
              <a:latin typeface="Lato"/>
              <a:cs typeface="Lato"/>
            </a:endParaRPr>
          </a:p>
          <a:p>
            <a:pPr marL="387350" indent="-120014">
              <a:lnSpc>
                <a:spcPts val="2400"/>
              </a:lnSpc>
              <a:buFont typeface="Arial"/>
              <a:buChar char="•"/>
              <a:tabLst>
                <a:tab pos="38798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are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your next</a:t>
            </a:r>
            <a:r>
              <a:rPr sz="2000" spc="-5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steps?</a:t>
            </a:r>
            <a:endParaRPr sz="2000" dirty="0">
              <a:latin typeface="Lato"/>
              <a:cs typeface="Lato"/>
            </a:endParaRPr>
          </a:p>
          <a:p>
            <a:pPr marL="387350" indent="-120014">
              <a:lnSpc>
                <a:spcPts val="2400"/>
              </a:lnSpc>
              <a:spcBef>
                <a:spcPts val="265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Do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you talk to</a:t>
            </a:r>
            <a:r>
              <a:rPr sz="2000" spc="-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Sam?</a:t>
            </a:r>
            <a:endParaRPr sz="2000" dirty="0">
              <a:latin typeface="Lato"/>
              <a:cs typeface="Lato"/>
            </a:endParaRPr>
          </a:p>
          <a:p>
            <a:pPr marL="387350" indent="-120014">
              <a:lnSpc>
                <a:spcPts val="2400"/>
              </a:lnSpc>
              <a:spcBef>
                <a:spcPts val="290"/>
              </a:spcBef>
              <a:buFont typeface="Arial"/>
              <a:buChar char="•"/>
              <a:tabLst>
                <a:tab pos="38798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What would you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say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to</a:t>
            </a:r>
            <a:r>
              <a:rPr sz="2000" spc="-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Sam?</a:t>
            </a:r>
            <a:endParaRPr sz="2000" dirty="0">
              <a:latin typeface="Lato"/>
              <a:cs typeface="Lato"/>
            </a:endParaRPr>
          </a:p>
          <a:p>
            <a:pPr marL="387350" indent="-120014">
              <a:lnSpc>
                <a:spcPts val="2400"/>
              </a:lnSpc>
              <a:spcBef>
                <a:spcPts val="165"/>
              </a:spcBef>
              <a:buFont typeface="Arial"/>
              <a:buChar char="•"/>
              <a:tabLst>
                <a:tab pos="387985" algn="l"/>
              </a:tabLst>
            </a:pP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What resources would you provide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Sam?</a:t>
            </a:r>
            <a:endParaRPr sz="2000" dirty="0">
              <a:latin typeface="Lato"/>
              <a:cs typeface="Lato"/>
            </a:endParaRPr>
          </a:p>
          <a:p>
            <a:pPr marL="356616" marR="3124835" indent="-119380">
              <a:lnSpc>
                <a:spcPts val="2400"/>
              </a:lnSpc>
              <a:spcBef>
                <a:spcPts val="70"/>
              </a:spcBef>
              <a:buFont typeface="Arial"/>
              <a:buChar char="•"/>
              <a:tabLst>
                <a:tab pos="387985" algn="l"/>
              </a:tabLst>
            </a:pP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Are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there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any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additional steps that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need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sz="2000" dirty="0">
                <a:solidFill>
                  <a:srgbClr val="002575"/>
                </a:solidFill>
                <a:latin typeface="Lato"/>
                <a:cs typeface="Lato"/>
              </a:rPr>
              <a:t>be  </a:t>
            </a:r>
            <a:r>
              <a:rPr sz="2000" spc="-5" dirty="0">
                <a:solidFill>
                  <a:srgbClr val="002575"/>
                </a:solidFill>
                <a:latin typeface="Lato"/>
                <a:cs typeface="Lato"/>
              </a:rPr>
              <a:t>taken?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4A108155-0679-33DE-AFCE-1F489FED6E84}"/>
              </a:ext>
            </a:extLst>
          </p:cNvPr>
          <p:cNvSpPr/>
          <p:nvPr/>
        </p:nvSpPr>
        <p:spPr>
          <a:xfrm>
            <a:off x="11068728" y="5800554"/>
            <a:ext cx="1054368" cy="105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9368C1F-FEDC-BDD3-ED6E-C3924A37005E}"/>
              </a:ext>
            </a:extLst>
          </p:cNvPr>
          <p:cNvSpPr txBox="1"/>
          <p:nvPr/>
        </p:nvSpPr>
        <p:spPr>
          <a:xfrm>
            <a:off x="1429523" y="833910"/>
            <a:ext cx="387708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800" b="1" spc="15" dirty="0">
                <a:solidFill>
                  <a:srgbClr val="002575"/>
                </a:solidFill>
                <a:latin typeface="Lato"/>
                <a:cs typeface="Lato"/>
              </a:rPr>
              <a:t>Let’s</a:t>
            </a:r>
            <a:r>
              <a:rPr sz="4800" b="1" spc="-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4800" b="1" spc="15" dirty="0">
                <a:solidFill>
                  <a:srgbClr val="002575"/>
                </a:solidFill>
                <a:latin typeface="Lato"/>
                <a:cs typeface="Lato"/>
              </a:rPr>
              <a:t>Practice</a:t>
            </a:r>
            <a:endParaRPr sz="48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3817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54D5C2-D7AF-3AE3-A860-0BF7F82E8341}"/>
              </a:ext>
            </a:extLst>
          </p:cNvPr>
          <p:cNvGrpSpPr/>
          <p:nvPr/>
        </p:nvGrpSpPr>
        <p:grpSpPr>
          <a:xfrm>
            <a:off x="0" y="0"/>
            <a:ext cx="12245851" cy="6858000"/>
            <a:chOff x="742950" y="1143000"/>
            <a:chExt cx="6293007" cy="352425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7C59C564-19A4-2F48-4C7C-35C31AE6FCBE}"/>
                </a:ext>
              </a:extLst>
            </p:cNvPr>
            <p:cNvSpPr/>
            <p:nvPr/>
          </p:nvSpPr>
          <p:spPr>
            <a:xfrm>
              <a:off x="943813" y="1757585"/>
              <a:ext cx="2824480" cy="0"/>
            </a:xfrm>
            <a:custGeom>
              <a:avLst/>
              <a:gdLst/>
              <a:ahLst/>
              <a:cxnLst/>
              <a:rect l="l" t="t" r="r" b="b"/>
              <a:pathLst>
                <a:path w="2824479">
                  <a:moveTo>
                    <a:pt x="0" y="0"/>
                  </a:moveTo>
                  <a:lnTo>
                    <a:pt x="2824313" y="0"/>
                  </a:lnTo>
                </a:path>
              </a:pathLst>
            </a:custGeom>
            <a:ln w="1307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7FEC253-2390-1EAF-5892-7DC5D88FF0D7}"/>
                </a:ext>
              </a:extLst>
            </p:cNvPr>
            <p:cNvSpPr/>
            <p:nvPr/>
          </p:nvSpPr>
          <p:spPr>
            <a:xfrm>
              <a:off x="4789289" y="1143000"/>
              <a:ext cx="1645285" cy="819785"/>
            </a:xfrm>
            <a:custGeom>
              <a:avLst/>
              <a:gdLst/>
              <a:ahLst/>
              <a:cxnLst/>
              <a:rect l="l" t="t" r="r" b="b"/>
              <a:pathLst>
                <a:path w="1645285" h="819785">
                  <a:moveTo>
                    <a:pt x="1644683" y="0"/>
                  </a:moveTo>
                  <a:lnTo>
                    <a:pt x="0" y="0"/>
                  </a:lnTo>
                  <a:lnTo>
                    <a:pt x="822340" y="819393"/>
                  </a:lnTo>
                  <a:lnTo>
                    <a:pt x="1644683" y="0"/>
                  </a:lnTo>
                  <a:close/>
                </a:path>
              </a:pathLst>
            </a:custGeom>
            <a:solidFill>
              <a:srgbClr val="063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70F50C6-550F-1479-5933-0316A21CB67E}"/>
                </a:ext>
              </a:extLst>
            </p:cNvPr>
            <p:cNvSpPr/>
            <p:nvPr/>
          </p:nvSpPr>
          <p:spPr>
            <a:xfrm>
              <a:off x="6307612" y="1143000"/>
              <a:ext cx="728345" cy="382270"/>
            </a:xfrm>
            <a:custGeom>
              <a:avLst/>
              <a:gdLst/>
              <a:ahLst/>
              <a:cxnLst/>
              <a:rect l="l" t="t" r="r" b="b"/>
              <a:pathLst>
                <a:path w="728345" h="382269">
                  <a:moveTo>
                    <a:pt x="728187" y="0"/>
                  </a:moveTo>
                  <a:lnTo>
                    <a:pt x="0" y="0"/>
                  </a:lnTo>
                  <a:lnTo>
                    <a:pt x="383437" y="382062"/>
                  </a:lnTo>
                  <a:lnTo>
                    <a:pt x="728187" y="38548"/>
                  </a:lnTo>
                  <a:lnTo>
                    <a:pt x="728187" y="0"/>
                  </a:lnTo>
                  <a:close/>
                </a:path>
              </a:pathLst>
            </a:custGeom>
            <a:solidFill>
              <a:srgbClr val="217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E6B7A74-D22E-CABD-A485-2312479BE181}"/>
                </a:ext>
              </a:extLst>
            </p:cNvPr>
            <p:cNvSpPr/>
            <p:nvPr/>
          </p:nvSpPr>
          <p:spPr>
            <a:xfrm>
              <a:off x="4988559" y="4209288"/>
              <a:ext cx="1877567" cy="4084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302A24A-4F21-DAED-2484-03C4641ECE0B}"/>
                </a:ext>
              </a:extLst>
            </p:cNvPr>
            <p:cNvSpPr/>
            <p:nvPr/>
          </p:nvSpPr>
          <p:spPr>
            <a:xfrm>
              <a:off x="940816" y="1258824"/>
              <a:ext cx="432816" cy="429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8FCCC30-FFDC-81E5-A3D0-4E1392BC3109}"/>
                </a:ext>
              </a:extLst>
            </p:cNvPr>
            <p:cNvSpPr/>
            <p:nvPr/>
          </p:nvSpPr>
          <p:spPr>
            <a:xfrm>
              <a:off x="5275071" y="3063239"/>
              <a:ext cx="1200912" cy="1353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C843112-35FB-25C1-75A7-16823F9C7544}"/>
                </a:ext>
              </a:extLst>
            </p:cNvPr>
            <p:cNvSpPr txBox="1"/>
            <p:nvPr/>
          </p:nvSpPr>
          <p:spPr>
            <a:xfrm>
              <a:off x="1458080" y="1348451"/>
              <a:ext cx="1992389" cy="38585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4800" b="1" spc="15" dirty="0">
                  <a:solidFill>
                    <a:srgbClr val="002575"/>
                  </a:solidFill>
                  <a:latin typeface="Lato"/>
                  <a:cs typeface="Lato"/>
                </a:rPr>
                <a:t>Let’s</a:t>
              </a:r>
              <a:r>
                <a:rPr sz="4800" b="1" spc="-20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4800" b="1" spc="15" dirty="0">
                  <a:solidFill>
                    <a:srgbClr val="002575"/>
                  </a:solidFill>
                  <a:latin typeface="Lato"/>
                  <a:cs typeface="Lato"/>
                </a:rPr>
                <a:t>Practice</a:t>
              </a:r>
              <a:endParaRPr sz="4800" dirty="0">
                <a:latin typeface="Lato"/>
                <a:cs typeface="Lato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849AA28A-1B60-20EB-4F1E-5B2B1DC78DF2}"/>
                </a:ext>
              </a:extLst>
            </p:cNvPr>
            <p:cNvSpPr txBox="1"/>
            <p:nvPr/>
          </p:nvSpPr>
          <p:spPr>
            <a:xfrm>
              <a:off x="948239" y="1774351"/>
              <a:ext cx="3895725" cy="2731408"/>
            </a:xfrm>
            <a:prstGeom prst="rect">
              <a:avLst/>
            </a:prstGeom>
          </p:spPr>
          <p:txBody>
            <a:bodyPr vert="horz" wrap="square" lIns="0" tIns="48895" rIns="0" bIns="0" rtlCol="0">
              <a:spAutoFit/>
            </a:bodyPr>
            <a:lstStyle/>
            <a:p>
              <a:pPr marL="157480" indent="-157480">
                <a:lnSpc>
                  <a:spcPct val="100000"/>
                </a:lnSpc>
                <a:spcBef>
                  <a:spcPts val="385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dirty="0">
                  <a:solidFill>
                    <a:srgbClr val="002575"/>
                  </a:solidFill>
                  <a:latin typeface="Lato"/>
                  <a:cs typeface="Lato"/>
                </a:rPr>
                <a:t>I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noticed...how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are you</a:t>
              </a:r>
              <a:r>
                <a:rPr sz="2000" i="1" spc="5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doing?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2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 happened?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1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are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 most worried about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right</a:t>
              </a:r>
              <a:r>
                <a:rPr sz="2000" i="1" spc="5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now?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195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(Paraphrase) </a:t>
              </a: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dirty="0">
                  <a:solidFill>
                    <a:srgbClr val="002575"/>
                  </a:solidFill>
                  <a:latin typeface="Lato"/>
                  <a:cs typeface="Lato"/>
                </a:rPr>
                <a:t>I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heard you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say</a:t>
              </a:r>
              <a:r>
                <a:rPr sz="2000" i="1" spc="50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was...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1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can </a:t>
              </a:r>
              <a:r>
                <a:rPr sz="2000" i="1" dirty="0">
                  <a:solidFill>
                    <a:srgbClr val="002575"/>
                  </a:solidFill>
                  <a:latin typeface="Lato"/>
                  <a:cs typeface="Lato"/>
                </a:rPr>
                <a:t>I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do to</a:t>
              </a:r>
              <a:r>
                <a:rPr sz="2000" i="1" spc="5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help?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195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can your friends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do to</a:t>
              </a:r>
              <a:r>
                <a:rPr sz="2000" i="1" spc="4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help?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31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do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think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 can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do to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make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things</a:t>
              </a:r>
              <a:r>
                <a:rPr sz="2000" i="1" spc="10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better?</a:t>
              </a:r>
              <a:endParaRPr sz="2000" dirty="0">
                <a:latin typeface="Lato"/>
                <a:cs typeface="Lato"/>
              </a:endParaRPr>
            </a:p>
            <a:p>
              <a:pPr marL="157480" marR="391795" indent="-157480">
                <a:lnSpc>
                  <a:spcPct val="100000"/>
                </a:lnSpc>
                <a:spcBef>
                  <a:spcPts val="1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What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has been helpful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to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 </a:t>
              </a:r>
              <a:r>
                <a:rPr sz="2000" i="1" dirty="0">
                  <a:solidFill>
                    <a:srgbClr val="002575"/>
                  </a:solidFill>
                  <a:latin typeface="Lato"/>
                  <a:cs typeface="Lato"/>
                </a:rPr>
                <a:t>in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the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past when you’ve faced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the 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situation?</a:t>
              </a:r>
              <a:endParaRPr sz="2000" dirty="0">
                <a:latin typeface="Lato"/>
                <a:cs typeface="Lato"/>
              </a:endParaRPr>
            </a:p>
            <a:p>
              <a:pPr marL="157480" marR="5080" indent="-157480">
                <a:lnSpc>
                  <a:spcPct val="100000"/>
                </a:lnSpc>
                <a:spcBef>
                  <a:spcPts val="2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Thank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you for the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courage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you’ve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shown and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for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sharing your concerns 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with</a:t>
              </a:r>
              <a:r>
                <a:rPr sz="2000" i="1" spc="1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me.</a:t>
              </a:r>
              <a:endParaRPr sz="2000" dirty="0">
                <a:latin typeface="Lato"/>
                <a:cs typeface="Lato"/>
              </a:endParaRPr>
            </a:p>
            <a:p>
              <a:pPr marL="157480" indent="-157480">
                <a:lnSpc>
                  <a:spcPct val="100000"/>
                </a:lnSpc>
                <a:spcBef>
                  <a:spcPts val="1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Let’s talk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about some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things you can do to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connect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with</a:t>
              </a:r>
              <a:r>
                <a:rPr sz="2000" i="1" spc="14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others.</a:t>
              </a:r>
              <a:endParaRPr sz="2000" dirty="0">
                <a:latin typeface="Lato"/>
                <a:cs typeface="Lato"/>
              </a:endParaRPr>
            </a:p>
            <a:p>
              <a:pPr marL="157480" marR="95885" indent="-157480">
                <a:lnSpc>
                  <a:spcPct val="100000"/>
                </a:lnSpc>
                <a:spcBef>
                  <a:spcPts val="290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Stressful incidents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like this can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sometimes interrupt our routine.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Let's  talk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about ways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to get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back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on</a:t>
              </a:r>
              <a:r>
                <a:rPr sz="2000" i="1" spc="7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track.</a:t>
              </a:r>
              <a:endParaRPr sz="2000" dirty="0">
                <a:latin typeface="Lato"/>
                <a:cs typeface="Lato"/>
              </a:endParaRPr>
            </a:p>
            <a:p>
              <a:pPr marL="157480" marR="187325" indent="-157480">
                <a:lnSpc>
                  <a:spcPct val="108000"/>
                </a:lnSpc>
                <a:spcBef>
                  <a:spcPts val="95"/>
                </a:spcBef>
                <a:buFont typeface="Arial"/>
                <a:buChar char="•"/>
                <a:tabLst>
                  <a:tab pos="157480" algn="l"/>
                </a:tabLst>
              </a:pP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 don’t have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to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handle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this on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your own.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Let’s talk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about who </a:t>
              </a:r>
              <a:r>
                <a:rPr sz="2000" i="1" spc="5" dirty="0">
                  <a:solidFill>
                    <a:srgbClr val="002575"/>
                  </a:solidFill>
                  <a:latin typeface="Lato"/>
                  <a:cs typeface="Lato"/>
                </a:rPr>
                <a:t>are 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some people </a:t>
              </a:r>
              <a:r>
                <a:rPr sz="2000" i="1" dirty="0">
                  <a:solidFill>
                    <a:srgbClr val="002575"/>
                  </a:solidFill>
                  <a:latin typeface="Lato"/>
                  <a:cs typeface="Lato"/>
                </a:rPr>
                <a:t>in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your compassionate support</a:t>
              </a:r>
              <a:r>
                <a:rPr sz="2000" i="1" spc="65" dirty="0">
                  <a:solidFill>
                    <a:srgbClr val="002575"/>
                  </a:solidFill>
                  <a:latin typeface="Lato"/>
                  <a:cs typeface="Lato"/>
                </a:rPr>
                <a:t> </a:t>
              </a:r>
              <a:r>
                <a:rPr sz="2000" i="1" spc="10" dirty="0">
                  <a:solidFill>
                    <a:srgbClr val="002575"/>
                  </a:solidFill>
                  <a:latin typeface="Lato"/>
                  <a:cs typeface="Lato"/>
                </a:rPr>
                <a:t>network.</a:t>
              </a:r>
              <a:endParaRPr sz="2000" dirty="0">
                <a:latin typeface="Lato"/>
                <a:cs typeface="Lato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E500D35-8E35-C871-7411-819A0F436FF6}"/>
                </a:ext>
              </a:extLst>
            </p:cNvPr>
            <p:cNvSpPr/>
            <p:nvPr/>
          </p:nvSpPr>
          <p:spPr>
            <a:xfrm>
              <a:off x="742950" y="1149350"/>
              <a:ext cx="6286500" cy="3517900"/>
            </a:xfrm>
            <a:custGeom>
              <a:avLst/>
              <a:gdLst/>
              <a:ahLst/>
              <a:cxnLst/>
              <a:rect l="l" t="t" r="r" b="b"/>
              <a:pathLst>
                <a:path w="6286500" h="3517900">
                  <a:moveTo>
                    <a:pt x="0" y="0"/>
                  </a:moveTo>
                  <a:lnTo>
                    <a:pt x="6286500" y="0"/>
                  </a:lnTo>
                  <a:lnTo>
                    <a:pt x="62865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B3A3B443-1098-CE8A-70ED-1911D009C3EA}"/>
              </a:ext>
            </a:extLst>
          </p:cNvPr>
          <p:cNvSpPr txBox="1"/>
          <p:nvPr/>
        </p:nvSpPr>
        <p:spPr>
          <a:xfrm>
            <a:off x="7567391" y="1876833"/>
            <a:ext cx="4286559" cy="1640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112713">
              <a:lnSpc>
                <a:spcPts val="1310"/>
              </a:lnSpc>
              <a:spcBef>
                <a:spcPts val="95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en-US" sz="2400" spc="-5" dirty="0">
                <a:solidFill>
                  <a:srgbClr val="FF0000"/>
                </a:solidFill>
                <a:latin typeface="Lato"/>
                <a:cs typeface="Lato"/>
              </a:rPr>
              <a:t>What would you say to Sam?</a:t>
            </a:r>
          </a:p>
          <a:p>
            <a:pPr marL="285750" indent="-112713">
              <a:lnSpc>
                <a:spcPts val="2200"/>
              </a:lnSpc>
              <a:spcBef>
                <a:spcPts val="95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en-US" sz="2400" spc="-5" dirty="0">
                <a:solidFill>
                  <a:srgbClr val="FF0000"/>
                </a:solidFill>
                <a:latin typeface="Lato"/>
                <a:cs typeface="Lato"/>
              </a:rPr>
              <a:t>What resources would you provide Sam?</a:t>
            </a:r>
          </a:p>
          <a:p>
            <a:pPr marL="285750" indent="-112713">
              <a:lnSpc>
                <a:spcPts val="2200"/>
              </a:lnSpc>
              <a:spcBef>
                <a:spcPts val="95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en-US" sz="2400" spc="-5" dirty="0">
                <a:solidFill>
                  <a:srgbClr val="FF0000"/>
                </a:solidFill>
                <a:latin typeface="Lato"/>
                <a:cs typeface="Lato"/>
              </a:rPr>
              <a:t>Are there any additional steps that need to be taken?</a:t>
            </a:r>
            <a:endParaRPr lang="en-US" sz="2400" dirty="0">
              <a:solidFill>
                <a:srgbClr val="FF0000"/>
              </a:solidFill>
              <a:latin typeface="Lato"/>
              <a:cs typeface="Lato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EB79B12B-D08E-424B-74FD-2FD64F41FB77}"/>
              </a:ext>
            </a:extLst>
          </p:cNvPr>
          <p:cNvSpPr/>
          <p:nvPr/>
        </p:nvSpPr>
        <p:spPr>
          <a:xfrm>
            <a:off x="11068728" y="5800554"/>
            <a:ext cx="1054368" cy="105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01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FFFCEB-18F7-356A-1811-89BD16B301E6}"/>
              </a:ext>
            </a:extLst>
          </p:cNvPr>
          <p:cNvGrpSpPr/>
          <p:nvPr/>
        </p:nvGrpSpPr>
        <p:grpSpPr>
          <a:xfrm>
            <a:off x="0" y="0"/>
            <a:ext cx="12235856" cy="6858000"/>
            <a:chOff x="736600" y="5384800"/>
            <a:chExt cx="6299200" cy="3530600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004ACBAF-B1C3-B28A-C920-39684E19ABF2}"/>
                </a:ext>
              </a:extLst>
            </p:cNvPr>
            <p:cNvSpPr/>
            <p:nvPr/>
          </p:nvSpPr>
          <p:spPr>
            <a:xfrm>
              <a:off x="736600" y="5384800"/>
              <a:ext cx="6299200" cy="3530600"/>
            </a:xfrm>
            <a:custGeom>
              <a:avLst/>
              <a:gdLst/>
              <a:ahLst/>
              <a:cxnLst/>
              <a:rect l="l" t="t" r="r" b="b"/>
              <a:pathLst>
                <a:path w="6299200" h="3530600">
                  <a:moveTo>
                    <a:pt x="0" y="0"/>
                  </a:moveTo>
                  <a:lnTo>
                    <a:pt x="6299200" y="0"/>
                  </a:lnTo>
                  <a:lnTo>
                    <a:pt x="6299200" y="3530599"/>
                  </a:lnTo>
                  <a:lnTo>
                    <a:pt x="0" y="3530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3674AFBC-D13A-1336-B9E7-FD9E1987C785}"/>
                </a:ext>
              </a:extLst>
            </p:cNvPr>
            <p:cNvSpPr/>
            <p:nvPr/>
          </p:nvSpPr>
          <p:spPr>
            <a:xfrm>
              <a:off x="6365988" y="8294316"/>
              <a:ext cx="518575" cy="51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33CF77BB-AC8E-75DE-2C8E-4415C3F30E2A}"/>
                </a:ext>
              </a:extLst>
            </p:cNvPr>
            <p:cNvSpPr/>
            <p:nvPr/>
          </p:nvSpPr>
          <p:spPr>
            <a:xfrm>
              <a:off x="2624033" y="5513331"/>
              <a:ext cx="2524339" cy="327353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9">
              <a:extLst>
                <a:ext uri="{FF2B5EF4-FFF2-40B4-BE49-F238E27FC236}">
                  <a16:creationId xmlns:a16="http://schemas.microsoft.com/office/drawing/2014/main" id="{D091D5DA-CAA7-DF72-C779-913D3F3DA938}"/>
                </a:ext>
              </a:extLst>
            </p:cNvPr>
            <p:cNvSpPr/>
            <p:nvPr/>
          </p:nvSpPr>
          <p:spPr>
            <a:xfrm>
              <a:off x="742950" y="5391150"/>
              <a:ext cx="6286500" cy="3517900"/>
            </a:xfrm>
            <a:custGeom>
              <a:avLst/>
              <a:gdLst/>
              <a:ahLst/>
              <a:cxnLst/>
              <a:rect l="l" t="t" r="r" b="b"/>
              <a:pathLst>
                <a:path w="6286500" h="3517900">
                  <a:moveTo>
                    <a:pt x="0" y="0"/>
                  </a:moveTo>
                  <a:lnTo>
                    <a:pt x="6286500" y="0"/>
                  </a:lnTo>
                  <a:lnTo>
                    <a:pt x="62865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375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D9F7933-8C30-CDA8-EB37-CD884138DEBD}"/>
              </a:ext>
            </a:extLst>
          </p:cNvPr>
          <p:cNvSpPr/>
          <p:nvPr/>
        </p:nvSpPr>
        <p:spPr>
          <a:xfrm>
            <a:off x="0" y="4060878"/>
            <a:ext cx="720448" cy="2797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F80620E-F035-D177-09FD-CF8572CB7206}"/>
              </a:ext>
            </a:extLst>
          </p:cNvPr>
          <p:cNvSpPr/>
          <p:nvPr/>
        </p:nvSpPr>
        <p:spPr>
          <a:xfrm>
            <a:off x="974325" y="33019"/>
            <a:ext cx="5121675" cy="68125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8B394E-EFAC-9586-C824-D5F4AD45C93B}"/>
              </a:ext>
            </a:extLst>
          </p:cNvPr>
          <p:cNvSpPr/>
          <p:nvPr/>
        </p:nvSpPr>
        <p:spPr>
          <a:xfrm>
            <a:off x="6401991" y="70693"/>
            <a:ext cx="5186827" cy="6737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23B9C3C-7F27-23C0-8D8E-8169AE595EAF}"/>
              </a:ext>
            </a:extLst>
          </p:cNvPr>
          <p:cNvSpPr/>
          <p:nvPr/>
        </p:nvSpPr>
        <p:spPr>
          <a:xfrm>
            <a:off x="12303" y="-32994"/>
            <a:ext cx="12179697" cy="6878580"/>
          </a:xfrm>
          <a:custGeom>
            <a:avLst/>
            <a:gdLst/>
            <a:ahLst/>
            <a:cxnLst/>
            <a:rect l="l" t="t" r="r" b="b"/>
            <a:pathLst>
              <a:path w="6286500" h="3517900">
                <a:moveTo>
                  <a:pt x="0" y="0"/>
                </a:moveTo>
                <a:lnTo>
                  <a:pt x="6286500" y="0"/>
                </a:lnTo>
                <a:lnTo>
                  <a:pt x="6286500" y="3517900"/>
                </a:lnTo>
                <a:lnTo>
                  <a:pt x="0" y="3517900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1">
            <a:extLst>
              <a:ext uri="{FF2B5EF4-FFF2-40B4-BE49-F238E27FC236}">
                <a16:creationId xmlns:a16="http://schemas.microsoft.com/office/drawing/2014/main" id="{A9A5C51B-0656-7001-2BF3-1EEF07C7B48B}"/>
              </a:ext>
            </a:extLst>
          </p:cNvPr>
          <p:cNvSpPr/>
          <p:nvPr/>
        </p:nvSpPr>
        <p:spPr>
          <a:xfrm>
            <a:off x="-1" y="1"/>
            <a:ext cx="1223586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1EAA18F6-F923-8320-A999-3696A6F48065}"/>
              </a:ext>
            </a:extLst>
          </p:cNvPr>
          <p:cNvSpPr/>
          <p:nvPr/>
        </p:nvSpPr>
        <p:spPr>
          <a:xfrm>
            <a:off x="10899328" y="5585160"/>
            <a:ext cx="1054368" cy="1050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93F9E-6422-A4FA-C5F5-938EE006FA05}"/>
              </a:ext>
            </a:extLst>
          </p:cNvPr>
          <p:cNvSpPr txBox="1"/>
          <p:nvPr/>
        </p:nvSpPr>
        <p:spPr>
          <a:xfrm>
            <a:off x="0" y="487680"/>
            <a:ext cx="12235867" cy="339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155" marR="1138555" algn="ctr">
              <a:lnSpc>
                <a:spcPct val="92300"/>
              </a:lnSpc>
            </a:pPr>
            <a:r>
              <a:rPr lang="en-US" sz="4800" b="1" spc="10" dirty="0">
                <a:solidFill>
                  <a:srgbClr val="FFFFFF"/>
                </a:solidFill>
                <a:latin typeface="Lato"/>
                <a:cs typeface="Lato"/>
              </a:rPr>
              <a:t>Forget your perfect </a:t>
            </a:r>
            <a:r>
              <a:rPr lang="en-US" sz="4800" b="1" spc="5" dirty="0">
                <a:solidFill>
                  <a:srgbClr val="FFFFFF"/>
                </a:solidFill>
                <a:latin typeface="Lato"/>
                <a:cs typeface="Lato"/>
              </a:rPr>
              <a:t>offering, there </a:t>
            </a:r>
            <a:r>
              <a:rPr lang="en-US" sz="4800" b="1" dirty="0">
                <a:solidFill>
                  <a:srgbClr val="FFFFFF"/>
                </a:solidFill>
                <a:latin typeface="Lato"/>
                <a:cs typeface="Lato"/>
              </a:rPr>
              <a:t>is a  </a:t>
            </a:r>
            <a:r>
              <a:rPr lang="en-US" sz="4800" b="1" spc="5" dirty="0">
                <a:solidFill>
                  <a:srgbClr val="FFFFFF"/>
                </a:solidFill>
                <a:latin typeface="Lato"/>
                <a:cs typeface="Lato"/>
              </a:rPr>
              <a:t>crack </a:t>
            </a:r>
            <a:r>
              <a:rPr lang="en-US" sz="4800" b="1" dirty="0">
                <a:solidFill>
                  <a:srgbClr val="FFFFFF"/>
                </a:solidFill>
                <a:latin typeface="Lato"/>
                <a:cs typeface="Lato"/>
              </a:rPr>
              <a:t>in </a:t>
            </a:r>
            <a:r>
              <a:rPr lang="en-US" sz="4800" b="1" spc="10" dirty="0">
                <a:solidFill>
                  <a:srgbClr val="FFFFFF"/>
                </a:solidFill>
                <a:latin typeface="Lato"/>
                <a:cs typeface="Lato"/>
              </a:rPr>
              <a:t>everything. That </a:t>
            </a:r>
            <a:r>
              <a:rPr lang="en-US" sz="4800" b="1" dirty="0">
                <a:solidFill>
                  <a:srgbClr val="FFFFFF"/>
                </a:solidFill>
                <a:latin typeface="Lato"/>
                <a:cs typeface="Lato"/>
              </a:rPr>
              <a:t>is </a:t>
            </a:r>
            <a:r>
              <a:rPr lang="en-US" sz="4800" b="1" spc="10" dirty="0">
                <a:solidFill>
                  <a:srgbClr val="FFFFFF"/>
                </a:solidFill>
                <a:latin typeface="Lato"/>
                <a:cs typeface="Lato"/>
              </a:rPr>
              <a:t>how the  </a:t>
            </a:r>
            <a:r>
              <a:rPr lang="en-US" sz="4800" b="1" spc="5" dirty="0">
                <a:solidFill>
                  <a:srgbClr val="FFFFFF"/>
                </a:solidFill>
                <a:latin typeface="Lato"/>
                <a:cs typeface="Lato"/>
              </a:rPr>
              <a:t>light gets</a:t>
            </a:r>
            <a:r>
              <a:rPr lang="en-US" sz="4800" b="1" spc="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4800" b="1" spc="5" dirty="0">
                <a:solidFill>
                  <a:srgbClr val="FFFFFF"/>
                </a:solidFill>
                <a:latin typeface="Lato"/>
                <a:cs typeface="Lato"/>
              </a:rPr>
              <a:t>in.</a:t>
            </a:r>
            <a:endParaRPr lang="en-US" sz="4800" dirty="0">
              <a:latin typeface="Lato"/>
              <a:cs typeface="Lato"/>
            </a:endParaRPr>
          </a:p>
          <a:p>
            <a:pPr marR="890905" algn="ctr">
              <a:lnSpc>
                <a:spcPct val="100000"/>
              </a:lnSpc>
              <a:spcBef>
                <a:spcPts val="1160"/>
              </a:spcBef>
            </a:pPr>
            <a:r>
              <a:rPr lang="en-US" sz="3200" b="1" spc="-15" dirty="0">
                <a:solidFill>
                  <a:srgbClr val="FFFFFF"/>
                </a:solidFill>
                <a:latin typeface="Lato"/>
                <a:cs typeface="Lato"/>
              </a:rPr>
              <a:t>Leonard</a:t>
            </a:r>
            <a:r>
              <a:rPr lang="en-US" sz="3200" b="1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3200" b="1" spc="-15" dirty="0">
                <a:solidFill>
                  <a:srgbClr val="FFFFFF"/>
                </a:solidFill>
                <a:latin typeface="Lato"/>
                <a:cs typeface="Lato"/>
              </a:rPr>
              <a:t>Cohen</a:t>
            </a:r>
            <a:endParaRPr lang="en-US" sz="3200" dirty="0">
              <a:latin typeface="Lato"/>
              <a:cs typeface="Lato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023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FA4A9909-3174-A172-09FB-80829E0F52FE}"/>
              </a:ext>
            </a:extLst>
          </p:cNvPr>
          <p:cNvSpPr/>
          <p:nvPr/>
        </p:nvSpPr>
        <p:spPr>
          <a:xfrm>
            <a:off x="0" y="0"/>
            <a:ext cx="1223586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30453F6A-03D1-373E-72E7-FEC91CB2E3CC}"/>
              </a:ext>
            </a:extLst>
          </p:cNvPr>
          <p:cNvSpPr/>
          <p:nvPr/>
        </p:nvSpPr>
        <p:spPr>
          <a:xfrm>
            <a:off x="213054" y="87897"/>
            <a:ext cx="6219283" cy="562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99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6D4860-DC09-E686-7534-368911D458D7}"/>
              </a:ext>
            </a:extLst>
          </p:cNvPr>
          <p:cNvSpPr/>
          <p:nvPr/>
        </p:nvSpPr>
        <p:spPr>
          <a:xfrm>
            <a:off x="0" y="0"/>
            <a:ext cx="12235856" cy="6858000"/>
          </a:xfrm>
          <a:custGeom>
            <a:avLst/>
            <a:gdLst/>
            <a:ahLst/>
            <a:cxnLst/>
            <a:rect l="l" t="t" r="r" b="b"/>
            <a:pathLst>
              <a:path w="6299200" h="3530600">
                <a:moveTo>
                  <a:pt x="0" y="0"/>
                </a:moveTo>
                <a:lnTo>
                  <a:pt x="6299200" y="0"/>
                </a:lnTo>
                <a:lnTo>
                  <a:pt x="6299200" y="3530600"/>
                </a:lnTo>
                <a:lnTo>
                  <a:pt x="0" y="3530600"/>
                </a:lnTo>
                <a:lnTo>
                  <a:pt x="0" y="0"/>
                </a:lnTo>
                <a:close/>
              </a:path>
            </a:pathLst>
          </a:custGeom>
          <a:solidFill>
            <a:srgbClr val="00257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00ECE08-3BFE-18A4-DA51-E9448B4B0350}"/>
              </a:ext>
            </a:extLst>
          </p:cNvPr>
          <p:cNvSpPr/>
          <p:nvPr/>
        </p:nvSpPr>
        <p:spPr>
          <a:xfrm>
            <a:off x="518262" y="4075992"/>
            <a:ext cx="2548241" cy="255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51E9AC8-8C64-26FE-5239-BA55714F4D56}"/>
              </a:ext>
            </a:extLst>
          </p:cNvPr>
          <p:cNvSpPr/>
          <p:nvPr/>
        </p:nvSpPr>
        <p:spPr>
          <a:xfrm>
            <a:off x="9911985" y="78897"/>
            <a:ext cx="2280015" cy="948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3D71130-0700-AC8E-823A-79A34BEB94CC}"/>
              </a:ext>
            </a:extLst>
          </p:cNvPr>
          <p:cNvSpPr txBox="1"/>
          <p:nvPr/>
        </p:nvSpPr>
        <p:spPr>
          <a:xfrm>
            <a:off x="580775" y="330634"/>
            <a:ext cx="12211187" cy="3926075"/>
          </a:xfrm>
          <a:prstGeom prst="rect">
            <a:avLst/>
          </a:prstGeom>
          <a:ln w="12700">
            <a:noFill/>
          </a:ln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endParaRPr lang="en-US" b="1" spc="20" dirty="0">
              <a:solidFill>
                <a:srgbClr val="FFFFFF"/>
              </a:solidFill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70"/>
              </a:spcBef>
            </a:pPr>
            <a:endParaRPr lang="en-US" sz="2400" b="1" spc="-45" dirty="0">
              <a:solidFill>
                <a:srgbClr val="FFFFFF"/>
              </a:solidFill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70"/>
              </a:spcBef>
            </a:pPr>
            <a:endParaRPr sz="2600" dirty="0">
              <a:latin typeface="Arial"/>
              <a:cs typeface="Arial"/>
            </a:endParaRPr>
          </a:p>
          <a:p>
            <a:pPr marL="312738" indent="-255588">
              <a:lnSpc>
                <a:spcPts val="3200"/>
              </a:lnSpc>
              <a:spcBef>
                <a:spcPts val="725"/>
              </a:spcBef>
              <a:buFont typeface="Arial"/>
              <a:buChar char="•"/>
              <a:tabLst>
                <a:tab pos="313690" algn="l"/>
              </a:tabLst>
            </a:pP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Make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sure you are signed into your </a:t>
            </a: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LAUSD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email</a:t>
            </a:r>
            <a:r>
              <a:rPr sz="2600" b="1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account</a:t>
            </a:r>
            <a:endParaRPr sz="2600" dirty="0">
              <a:latin typeface="Lato"/>
              <a:cs typeface="Lato"/>
            </a:endParaRPr>
          </a:p>
          <a:p>
            <a:pPr marL="312738" marR="1722755" indent="-255588">
              <a:lnSpc>
                <a:spcPts val="3200"/>
              </a:lnSpc>
              <a:spcBef>
                <a:spcPts val="20"/>
              </a:spcBef>
              <a:buFont typeface="Arial"/>
              <a:buChar char="•"/>
              <a:tabLst>
                <a:tab pos="313690" algn="l"/>
              </a:tabLst>
            </a:pP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Date </a:t>
            </a:r>
            <a:r>
              <a:rPr sz="2600" b="1" spc="-5" dirty="0">
                <a:solidFill>
                  <a:srgbClr val="FFFFFF"/>
                </a:solidFill>
                <a:latin typeface="Lato"/>
                <a:cs typeface="Lato"/>
              </a:rPr>
              <a:t>of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the </a:t>
            </a: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professional development/training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you</a:t>
            </a:r>
            <a:r>
              <a:rPr lang="en-US" sz="2600" b="1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</a:p>
          <a:p>
            <a:pPr marL="153035" marR="1722755">
              <a:lnSpc>
                <a:spcPts val="3200"/>
              </a:lnSpc>
              <a:spcBef>
                <a:spcPts val="20"/>
              </a:spcBef>
              <a:tabLst>
                <a:tab pos="313690" algn="l"/>
              </a:tabLst>
            </a:pPr>
            <a:r>
              <a:rPr lang="en-US" sz="2600" b="1" spc="-10" dirty="0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attended: </a:t>
            </a:r>
            <a:r>
              <a:rPr sz="2600" b="1" spc="-15" dirty="0">
                <a:solidFill>
                  <a:srgbClr val="FFEA00"/>
                </a:solidFill>
                <a:latin typeface="Lato"/>
                <a:cs typeface="Lato"/>
              </a:rPr>
              <a:t>XX/XX/2024</a:t>
            </a:r>
            <a:endParaRPr sz="2600" dirty="0">
              <a:latin typeface="Lato"/>
              <a:cs typeface="Lato"/>
            </a:endParaRPr>
          </a:p>
          <a:p>
            <a:pPr marL="312738" indent="-255588">
              <a:lnSpc>
                <a:spcPts val="3200"/>
              </a:lnSpc>
              <a:spcBef>
                <a:spcPts val="165"/>
              </a:spcBef>
              <a:buFont typeface="Arial"/>
              <a:buChar char="•"/>
              <a:tabLst>
                <a:tab pos="313690" algn="l"/>
              </a:tabLst>
            </a:pP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Title </a:t>
            </a:r>
            <a:r>
              <a:rPr sz="2600" b="1" spc="-5" dirty="0">
                <a:solidFill>
                  <a:srgbClr val="FFFFFF"/>
                </a:solidFill>
                <a:latin typeface="Lato"/>
                <a:cs typeface="Lato"/>
              </a:rPr>
              <a:t>of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the professional </a:t>
            </a: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development/training</a:t>
            </a:r>
            <a:r>
              <a:rPr sz="2600" b="1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opportunity</a:t>
            </a:r>
            <a:endParaRPr sz="2600" dirty="0">
              <a:latin typeface="Lato"/>
              <a:cs typeface="Lato"/>
            </a:endParaRPr>
          </a:p>
          <a:p>
            <a:pPr marL="313055">
              <a:lnSpc>
                <a:spcPts val="3200"/>
              </a:lnSpc>
              <a:spcBef>
                <a:spcPts val="290"/>
              </a:spcBef>
            </a:pPr>
            <a:r>
              <a:rPr sz="2600" b="1" spc="-10" dirty="0">
                <a:solidFill>
                  <a:srgbClr val="FFFFFF"/>
                </a:solidFill>
                <a:latin typeface="Lato"/>
                <a:cs typeface="Lato"/>
              </a:rPr>
              <a:t>you </a:t>
            </a:r>
            <a:r>
              <a:rPr sz="2600" b="1" spc="-15" dirty="0">
                <a:solidFill>
                  <a:srgbClr val="FFFFFF"/>
                </a:solidFill>
                <a:latin typeface="Lato"/>
                <a:cs typeface="Lato"/>
              </a:rPr>
              <a:t>attended: </a:t>
            </a:r>
            <a:r>
              <a:rPr sz="2600" b="1" spc="-10" dirty="0">
                <a:solidFill>
                  <a:srgbClr val="FFEA00"/>
                </a:solidFill>
                <a:latin typeface="Lato"/>
                <a:cs typeface="Lato"/>
              </a:rPr>
              <a:t>PFA for</a:t>
            </a:r>
            <a:r>
              <a:rPr sz="2600" b="1" spc="-40" dirty="0">
                <a:solidFill>
                  <a:srgbClr val="FFEA00"/>
                </a:solidFill>
                <a:latin typeface="Lato"/>
                <a:cs typeface="Lato"/>
              </a:rPr>
              <a:t> </a:t>
            </a:r>
            <a:r>
              <a:rPr sz="2600" b="1" spc="-10" dirty="0">
                <a:solidFill>
                  <a:srgbClr val="FFEA00"/>
                </a:solidFill>
                <a:latin typeface="Lato"/>
                <a:cs typeface="Lato"/>
              </a:rPr>
              <a:t>Staff</a:t>
            </a:r>
            <a:endParaRPr sz="26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3200" dirty="0">
              <a:latin typeface="Lato"/>
              <a:cs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4B8FD-9B58-58AA-596F-EA0BC4AECA8A}"/>
              </a:ext>
            </a:extLst>
          </p:cNvPr>
          <p:cNvSpPr txBox="1"/>
          <p:nvPr/>
        </p:nvSpPr>
        <p:spPr>
          <a:xfrm>
            <a:off x="3181534" y="4331667"/>
            <a:ext cx="7954742" cy="2926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39469" algn="ctr">
              <a:lnSpc>
                <a:spcPct val="100000"/>
              </a:lnSpc>
            </a:pPr>
            <a:r>
              <a:rPr lang="en-US" sz="2800" b="1" spc="25" dirty="0">
                <a:solidFill>
                  <a:srgbClr val="FFFFFF"/>
                </a:solidFill>
                <a:latin typeface="Lato"/>
                <a:cs typeface="Lato"/>
              </a:rPr>
              <a:t>EVALUATION</a:t>
            </a:r>
            <a:r>
              <a:rPr lang="en-US" sz="2800" b="1" spc="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2800" b="1" spc="20" dirty="0">
                <a:solidFill>
                  <a:srgbClr val="FFFFFF"/>
                </a:solidFill>
                <a:latin typeface="Lato"/>
                <a:cs typeface="Lato"/>
              </a:rPr>
              <a:t>LINK:</a:t>
            </a:r>
            <a:endParaRPr lang="en-US" sz="2800" dirty="0">
              <a:latin typeface="Lato"/>
              <a:cs typeface="Lato"/>
            </a:endParaRPr>
          </a:p>
          <a:p>
            <a:pPr marL="875030" algn="ctr">
              <a:lnSpc>
                <a:spcPct val="100000"/>
              </a:lnSpc>
              <a:spcBef>
                <a:spcPts val="409"/>
              </a:spcBef>
            </a:pPr>
            <a:r>
              <a:rPr lang="en-US" sz="280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cs typeface="Lato"/>
              </a:rPr>
              <a:t>https://forms.office.com/r/kQUz9SUYw8</a:t>
            </a:r>
            <a:r>
              <a:rPr lang="en-US" sz="28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cs typeface="Lato"/>
              </a:rPr>
              <a:t> </a:t>
            </a:r>
            <a:endParaRPr lang="en-US" sz="2800" dirty="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400" dirty="0">
              <a:latin typeface="Lato"/>
              <a:cs typeface="Lato"/>
            </a:endParaRPr>
          </a:p>
          <a:p>
            <a:pPr marL="842010" algn="ctr">
              <a:lnSpc>
                <a:spcPct val="100000"/>
              </a:lnSpc>
            </a:pPr>
            <a:r>
              <a:rPr lang="en-US" sz="7200" spc="-20" dirty="0">
                <a:solidFill>
                  <a:srgbClr val="FFFFFF"/>
                </a:solidFill>
                <a:latin typeface="Rage Italic" panose="03070502040507070304" pitchFamily="66" charset="0"/>
                <a:cs typeface="Tahoma"/>
              </a:rPr>
              <a:t>Thank</a:t>
            </a:r>
            <a:r>
              <a:rPr lang="en-US" sz="7200" spc="254" dirty="0">
                <a:solidFill>
                  <a:srgbClr val="FFFFFF"/>
                </a:solidFill>
                <a:latin typeface="Rage Italic" panose="03070502040507070304" pitchFamily="66" charset="0"/>
                <a:cs typeface="Tahoma"/>
              </a:rPr>
              <a:t> </a:t>
            </a:r>
            <a:r>
              <a:rPr lang="en-US" sz="7200" spc="-180" dirty="0">
                <a:solidFill>
                  <a:srgbClr val="FFFFFF"/>
                </a:solidFill>
                <a:latin typeface="Rage Italic" panose="03070502040507070304" pitchFamily="66" charset="0"/>
                <a:cs typeface="Tahoma"/>
              </a:rPr>
              <a:t>you!</a:t>
            </a:r>
            <a:endParaRPr lang="en-US" sz="7200" dirty="0">
              <a:latin typeface="Rage Italic" panose="03070502040507070304" pitchFamily="66" charset="0"/>
              <a:cs typeface="Tahoma"/>
            </a:endParaRP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9AF26-DEE2-52A1-6D88-3B0FE3E1051F}"/>
              </a:ext>
            </a:extLst>
          </p:cNvPr>
          <p:cNvSpPr txBox="1"/>
          <p:nvPr/>
        </p:nvSpPr>
        <p:spPr>
          <a:xfrm>
            <a:off x="1612405" y="187184"/>
            <a:ext cx="778444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lang="en-US" b="1" spc="2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lang="en-US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7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lang="en-US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6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lang="en-US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5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lang="en-US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6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lang="en-US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8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lang="en-US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90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lang="en-US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spc="3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lang="en-US" dirty="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70"/>
              </a:spcBef>
            </a:pPr>
            <a:r>
              <a:rPr lang="en-US" sz="2800" b="1" spc="-35" dirty="0">
                <a:solidFill>
                  <a:srgbClr val="FFFFFF"/>
                </a:solidFill>
                <a:latin typeface="Arial"/>
                <a:cs typeface="Arial"/>
              </a:rPr>
              <a:t>PROFESSIONAL </a:t>
            </a:r>
            <a:r>
              <a:rPr lang="en-US" sz="2800" b="1" spc="-2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lang="en-US" sz="2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spc="-45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</a:p>
          <a:p>
            <a:pPr marR="3175" algn="ctr">
              <a:lnSpc>
                <a:spcPct val="100000"/>
              </a:lnSpc>
              <a:spcBef>
                <a:spcPts val="270"/>
              </a:spcBef>
            </a:pPr>
            <a:endParaRPr lang="en-US" sz="2400" b="1" spc="-45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0B4BD6-9933-7A61-442E-8149BF6265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2BFE6F9-ACB8-CE5D-E60B-BBB4D174C5D0}"/>
              </a:ext>
            </a:extLst>
          </p:cNvPr>
          <p:cNvSpPr/>
          <p:nvPr/>
        </p:nvSpPr>
        <p:spPr>
          <a:xfrm>
            <a:off x="0" y="576696"/>
            <a:ext cx="6127976" cy="628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C7F2F3B-0A95-3F58-9867-3E82D1BB64BE}"/>
              </a:ext>
            </a:extLst>
          </p:cNvPr>
          <p:cNvSpPr/>
          <p:nvPr/>
        </p:nvSpPr>
        <p:spPr>
          <a:xfrm>
            <a:off x="8598652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7D69D-2558-43DD-39A7-CA2AB5770E92}"/>
              </a:ext>
            </a:extLst>
          </p:cNvPr>
          <p:cNvSpPr txBox="1"/>
          <p:nvPr/>
        </p:nvSpPr>
        <p:spPr>
          <a:xfrm>
            <a:off x="3432956" y="1659417"/>
            <a:ext cx="8428330" cy="366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3665854">
              <a:lnSpc>
                <a:spcPct val="100000"/>
              </a:lnSpc>
              <a:spcBef>
                <a:spcPts val="5"/>
              </a:spcBef>
            </a:pPr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Core</a:t>
            </a:r>
            <a:r>
              <a:rPr lang="en-US" sz="4800" b="1" spc="13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800" b="1" spc="60" dirty="0">
                <a:solidFill>
                  <a:srgbClr val="002575"/>
                </a:solidFill>
                <a:latin typeface="Lato"/>
                <a:cs typeface="Lato"/>
              </a:rPr>
              <a:t>Rights</a:t>
            </a:r>
            <a:endParaRPr lang="en-US" sz="4800" b="1" dirty="0">
              <a:latin typeface="Lato"/>
              <a:cs typeface="Lato"/>
            </a:endParaRPr>
          </a:p>
          <a:p>
            <a:pPr marL="3705860" indent="-17653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706495" algn="l"/>
              </a:tabLst>
            </a:pP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The world </a:t>
            </a:r>
            <a:r>
              <a:rPr lang="en-US" sz="3200" dirty="0">
                <a:solidFill>
                  <a:srgbClr val="002575"/>
                </a:solidFill>
                <a:latin typeface="Lato"/>
                <a:cs typeface="Lato"/>
              </a:rPr>
              <a:t>is a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safe</a:t>
            </a:r>
            <a:r>
              <a:rPr lang="en-US" sz="3200" spc="4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place.</a:t>
            </a:r>
            <a:endParaRPr lang="en-US" sz="3200" dirty="0">
              <a:latin typeface="Lato"/>
              <a:cs typeface="Lato"/>
            </a:endParaRPr>
          </a:p>
          <a:p>
            <a:pPr marL="3705860" indent="-17653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706495" algn="l"/>
              </a:tabLst>
            </a:pPr>
            <a:r>
              <a:rPr lang="en-US" sz="3200" dirty="0">
                <a:solidFill>
                  <a:srgbClr val="002575"/>
                </a:solidFill>
                <a:latin typeface="Lato"/>
                <a:cs typeface="Lato"/>
              </a:rPr>
              <a:t>I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can trust</a:t>
            </a:r>
            <a:r>
              <a:rPr lang="en-US" sz="3200" spc="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others.</a:t>
            </a:r>
            <a:endParaRPr lang="en-US" sz="3200" dirty="0">
              <a:latin typeface="Lato"/>
              <a:cs typeface="Lato"/>
            </a:endParaRPr>
          </a:p>
          <a:p>
            <a:pPr marL="3705860" indent="-17653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706495" algn="l"/>
              </a:tabLst>
            </a:pPr>
            <a:r>
              <a:rPr lang="en-US" sz="3200" dirty="0">
                <a:solidFill>
                  <a:srgbClr val="002575"/>
                </a:solidFill>
                <a:latin typeface="Lato"/>
                <a:cs typeface="Lato"/>
              </a:rPr>
              <a:t>I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am</a:t>
            </a:r>
            <a:r>
              <a:rPr lang="en-US" sz="3200" spc="3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3200" spc="5" dirty="0">
                <a:solidFill>
                  <a:srgbClr val="002575"/>
                </a:solidFill>
                <a:latin typeface="Lato"/>
                <a:cs typeface="Lato"/>
              </a:rPr>
              <a:t>competent.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DA0DDD4E-852E-A8E5-EAFC-E25ECA5E5854}"/>
              </a:ext>
            </a:extLst>
          </p:cNvPr>
          <p:cNvSpPr/>
          <p:nvPr/>
        </p:nvSpPr>
        <p:spPr>
          <a:xfrm>
            <a:off x="10699616" y="232224"/>
            <a:ext cx="1054368" cy="1050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12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2BB0A5DB-AFA9-60E3-3051-D15B67FC0DD2}"/>
              </a:ext>
            </a:extLst>
          </p:cNvPr>
          <p:cNvSpPr/>
          <p:nvPr/>
        </p:nvSpPr>
        <p:spPr>
          <a:xfrm>
            <a:off x="-1" y="771"/>
            <a:ext cx="2505697" cy="1812684"/>
          </a:xfrm>
          <a:custGeom>
            <a:avLst/>
            <a:gdLst/>
            <a:ahLst/>
            <a:cxnLst/>
            <a:rect l="l" t="t" r="r" b="b"/>
            <a:pathLst>
              <a:path w="1290320" h="933450">
                <a:moveTo>
                  <a:pt x="1290009" y="0"/>
                </a:moveTo>
                <a:lnTo>
                  <a:pt x="354330" y="0"/>
                </a:lnTo>
                <a:lnTo>
                  <a:pt x="0" y="282"/>
                </a:lnTo>
                <a:lnTo>
                  <a:pt x="0" y="580759"/>
                </a:lnTo>
                <a:lnTo>
                  <a:pt x="353580" y="933072"/>
                </a:lnTo>
                <a:lnTo>
                  <a:pt x="1290009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DC55FB5-3B03-7490-8677-CA984F41994D}"/>
              </a:ext>
            </a:extLst>
          </p:cNvPr>
          <p:cNvSpPr/>
          <p:nvPr/>
        </p:nvSpPr>
        <p:spPr>
          <a:xfrm>
            <a:off x="1817391" y="0"/>
            <a:ext cx="1932295" cy="964299"/>
          </a:xfrm>
          <a:custGeom>
            <a:avLst/>
            <a:gdLst/>
            <a:ahLst/>
            <a:cxnLst/>
            <a:rect l="l" t="t" r="r" b="b"/>
            <a:pathLst>
              <a:path w="995044" h="496570">
                <a:moveTo>
                  <a:pt x="995048" y="0"/>
                </a:moveTo>
                <a:lnTo>
                  <a:pt x="0" y="793"/>
                </a:lnTo>
                <a:lnTo>
                  <a:pt x="497124" y="496138"/>
                </a:lnTo>
                <a:lnTo>
                  <a:pt x="995048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4F4C5DFF-2D4D-0EF9-4082-B35646A44B77}"/>
              </a:ext>
            </a:extLst>
          </p:cNvPr>
          <p:cNvSpPr/>
          <p:nvPr/>
        </p:nvSpPr>
        <p:spPr>
          <a:xfrm>
            <a:off x="1260740" y="4789215"/>
            <a:ext cx="2148586" cy="60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1571ABAF-0116-B06C-92F3-500AC944E930}"/>
              </a:ext>
            </a:extLst>
          </p:cNvPr>
          <p:cNvSpPr/>
          <p:nvPr/>
        </p:nvSpPr>
        <p:spPr>
          <a:xfrm>
            <a:off x="8357584" y="2321007"/>
            <a:ext cx="2148586" cy="609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A61822D3-8107-8BDD-1E01-59CC73215FDC}"/>
              </a:ext>
            </a:extLst>
          </p:cNvPr>
          <p:cNvSpPr/>
          <p:nvPr/>
        </p:nvSpPr>
        <p:spPr>
          <a:xfrm>
            <a:off x="6019589" y="4889838"/>
            <a:ext cx="2148586" cy="609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5310B1C8-F9AC-716D-E877-C6B5B52171A7}"/>
              </a:ext>
            </a:extLst>
          </p:cNvPr>
          <p:cNvSpPr/>
          <p:nvPr/>
        </p:nvSpPr>
        <p:spPr>
          <a:xfrm>
            <a:off x="3711191" y="2380195"/>
            <a:ext cx="2148586" cy="609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670BC4D1-E64E-FE66-A992-213D5853A843}"/>
              </a:ext>
            </a:extLst>
          </p:cNvPr>
          <p:cNvSpPr/>
          <p:nvPr/>
        </p:nvSpPr>
        <p:spPr>
          <a:xfrm>
            <a:off x="6116268" y="6410380"/>
            <a:ext cx="6116269" cy="447620"/>
          </a:xfrm>
          <a:custGeom>
            <a:avLst/>
            <a:gdLst/>
            <a:ahLst/>
            <a:cxnLst/>
            <a:rect l="l" t="t" r="r" b="b"/>
            <a:pathLst>
              <a:path w="3149600" h="230504">
                <a:moveTo>
                  <a:pt x="3149600" y="0"/>
                </a:moveTo>
                <a:lnTo>
                  <a:pt x="0" y="0"/>
                </a:lnTo>
                <a:lnTo>
                  <a:pt x="0" y="229942"/>
                </a:lnTo>
                <a:lnTo>
                  <a:pt x="3149600" y="229942"/>
                </a:lnTo>
                <a:lnTo>
                  <a:pt x="3149600" y="0"/>
                </a:lnTo>
                <a:close/>
              </a:path>
            </a:pathLst>
          </a:custGeom>
          <a:solidFill>
            <a:srgbClr val="002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FC281BB-03C5-2BD7-EBA8-9F6D46ADE46F}"/>
              </a:ext>
            </a:extLst>
          </p:cNvPr>
          <p:cNvSpPr/>
          <p:nvPr/>
        </p:nvSpPr>
        <p:spPr>
          <a:xfrm>
            <a:off x="810896" y="3049038"/>
            <a:ext cx="905602" cy="810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0C1AE166-7BEF-1AE5-0782-8F9B8BE67164}"/>
              </a:ext>
            </a:extLst>
          </p:cNvPr>
          <p:cNvSpPr/>
          <p:nvPr/>
        </p:nvSpPr>
        <p:spPr>
          <a:xfrm>
            <a:off x="3332377" y="3984237"/>
            <a:ext cx="657004" cy="751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AD8F418A-910C-C59C-3F61-8E7CEBB6EC21}"/>
              </a:ext>
            </a:extLst>
          </p:cNvPr>
          <p:cNvSpPr/>
          <p:nvPr/>
        </p:nvSpPr>
        <p:spPr>
          <a:xfrm>
            <a:off x="5688129" y="3049038"/>
            <a:ext cx="982549" cy="810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F33F5859-6D0E-3131-8580-BD81FEC26C5F}"/>
              </a:ext>
            </a:extLst>
          </p:cNvPr>
          <p:cNvSpPr/>
          <p:nvPr/>
        </p:nvSpPr>
        <p:spPr>
          <a:xfrm>
            <a:off x="7889985" y="4067103"/>
            <a:ext cx="1006225" cy="5918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E8EA6431-9318-EB4D-C45B-7ED11779F42D}"/>
              </a:ext>
            </a:extLst>
          </p:cNvPr>
          <p:cNvSpPr/>
          <p:nvPr/>
        </p:nvSpPr>
        <p:spPr>
          <a:xfrm>
            <a:off x="10476573" y="3049038"/>
            <a:ext cx="834573" cy="840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2BC17F31-1A09-FB6F-437A-206CC1D7C85D}"/>
              </a:ext>
            </a:extLst>
          </p:cNvPr>
          <p:cNvSpPr/>
          <p:nvPr/>
        </p:nvSpPr>
        <p:spPr>
          <a:xfrm>
            <a:off x="9973461" y="4149967"/>
            <a:ext cx="1781610" cy="585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5F6A5018-0EF1-7764-44D3-A8CA70CFBAC3}"/>
              </a:ext>
            </a:extLst>
          </p:cNvPr>
          <p:cNvSpPr txBox="1"/>
          <p:nvPr/>
        </p:nvSpPr>
        <p:spPr>
          <a:xfrm>
            <a:off x="3172868" y="1037265"/>
            <a:ext cx="6323493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400" b="1" spc="45" dirty="0">
                <a:solidFill>
                  <a:srgbClr val="002575"/>
                </a:solidFill>
                <a:latin typeface="Lato"/>
                <a:cs typeface="Lato"/>
              </a:rPr>
              <a:t>Psychological </a:t>
            </a:r>
            <a:r>
              <a:rPr sz="4400" b="1" spc="10" dirty="0">
                <a:solidFill>
                  <a:srgbClr val="002575"/>
                </a:solidFill>
                <a:latin typeface="Lato"/>
                <a:cs typeface="Lato"/>
              </a:rPr>
              <a:t>First</a:t>
            </a:r>
            <a:r>
              <a:rPr sz="4400" b="1" spc="14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4400" b="1" spc="50" dirty="0">
                <a:solidFill>
                  <a:srgbClr val="002575"/>
                </a:solidFill>
                <a:latin typeface="Lato"/>
                <a:cs typeface="Lato"/>
              </a:rPr>
              <a:t>Aid</a:t>
            </a:r>
            <a:endParaRPr sz="4400" b="1" dirty="0">
              <a:latin typeface="Lato"/>
              <a:cs typeface="Lato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7F03A5C6-00CA-7227-4D06-69458B037433}"/>
              </a:ext>
            </a:extLst>
          </p:cNvPr>
          <p:cNvSpPr txBox="1"/>
          <p:nvPr/>
        </p:nvSpPr>
        <p:spPr>
          <a:xfrm>
            <a:off x="10298264" y="4184362"/>
            <a:ext cx="11320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45" dirty="0">
                <a:solidFill>
                  <a:srgbClr val="FEFEFE"/>
                </a:solidFill>
                <a:latin typeface="Tahoma"/>
                <a:cs typeface="Tahoma"/>
              </a:rPr>
              <a:t>Te</a:t>
            </a:r>
            <a:r>
              <a:rPr sz="2800" b="1" spc="5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2800" b="1" spc="80" dirty="0">
                <a:solidFill>
                  <a:srgbClr val="FEFEFE"/>
                </a:solidFill>
                <a:latin typeface="Tahoma"/>
                <a:cs typeface="Tahoma"/>
              </a:rPr>
              <a:t>ch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43164EA0-2F41-99FE-B57C-48BA45F6CFA2}"/>
              </a:ext>
            </a:extLst>
          </p:cNvPr>
          <p:cNvSpPr/>
          <p:nvPr/>
        </p:nvSpPr>
        <p:spPr>
          <a:xfrm>
            <a:off x="7493412" y="3244366"/>
            <a:ext cx="1781610" cy="585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5228DE20-C7AD-F97B-0C0C-FE1D980E86EF}"/>
              </a:ext>
            </a:extLst>
          </p:cNvPr>
          <p:cNvSpPr/>
          <p:nvPr/>
        </p:nvSpPr>
        <p:spPr>
          <a:xfrm>
            <a:off x="5185014" y="4102617"/>
            <a:ext cx="1781610" cy="585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1AA1E20E-B0DD-107A-E06F-394C6DD140D5}"/>
              </a:ext>
            </a:extLst>
          </p:cNvPr>
          <p:cNvSpPr/>
          <p:nvPr/>
        </p:nvSpPr>
        <p:spPr>
          <a:xfrm>
            <a:off x="2752320" y="3214771"/>
            <a:ext cx="1781608" cy="5918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B370DE90-C4C8-3ABA-3B34-EFD4CB0BF083}"/>
              </a:ext>
            </a:extLst>
          </p:cNvPr>
          <p:cNvSpPr/>
          <p:nvPr/>
        </p:nvSpPr>
        <p:spPr>
          <a:xfrm>
            <a:off x="325540" y="4019751"/>
            <a:ext cx="1775689" cy="585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83D2A43B-E5EE-FBA9-E733-85A40173AB08}"/>
              </a:ext>
            </a:extLst>
          </p:cNvPr>
          <p:cNvSpPr txBox="1"/>
          <p:nvPr/>
        </p:nvSpPr>
        <p:spPr>
          <a:xfrm>
            <a:off x="641899" y="4043423"/>
            <a:ext cx="140982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EFEFE"/>
                </a:solidFill>
                <a:latin typeface="Tahoma"/>
                <a:cs typeface="Tahoma"/>
              </a:rPr>
              <a:t>Listen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D31BAE1A-56F8-172C-685D-072177810CA5}"/>
              </a:ext>
            </a:extLst>
          </p:cNvPr>
          <p:cNvSpPr txBox="1"/>
          <p:nvPr/>
        </p:nvSpPr>
        <p:spPr>
          <a:xfrm>
            <a:off x="3004243" y="3262851"/>
            <a:ext cx="13132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EFEFE"/>
                </a:solidFill>
                <a:latin typeface="Tahoma"/>
                <a:cs typeface="Tahoma"/>
              </a:rPr>
              <a:t>Pr</a:t>
            </a:r>
            <a:r>
              <a:rPr sz="2800" b="1" spc="4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2800" b="1" spc="-30" dirty="0">
                <a:solidFill>
                  <a:srgbClr val="FEFEFE"/>
                </a:solidFill>
                <a:latin typeface="Tahoma"/>
                <a:cs typeface="Tahoma"/>
              </a:rPr>
              <a:t>t</a:t>
            </a:r>
            <a:r>
              <a:rPr sz="2800" b="1" spc="45" dirty="0">
                <a:solidFill>
                  <a:srgbClr val="FEFEFE"/>
                </a:solidFill>
                <a:latin typeface="Tahoma"/>
                <a:cs typeface="Tahoma"/>
              </a:rPr>
              <a:t>ect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8364357E-470E-ED0E-8921-7E767F214276}"/>
              </a:ext>
            </a:extLst>
          </p:cNvPr>
          <p:cNvSpPr txBox="1"/>
          <p:nvPr/>
        </p:nvSpPr>
        <p:spPr>
          <a:xfrm>
            <a:off x="5298954" y="4149836"/>
            <a:ext cx="15537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110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2800" b="1" spc="10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2800" b="1" spc="45" dirty="0">
                <a:solidFill>
                  <a:srgbClr val="FEFEFE"/>
                </a:solidFill>
                <a:latin typeface="Tahoma"/>
                <a:cs typeface="Tahoma"/>
              </a:rPr>
              <a:t>nne</a:t>
            </a:r>
            <a:r>
              <a:rPr sz="2800" b="1" spc="114" dirty="0">
                <a:solidFill>
                  <a:srgbClr val="FEFEFE"/>
                </a:solidFill>
                <a:latin typeface="Tahoma"/>
                <a:cs typeface="Tahoma"/>
              </a:rPr>
              <a:t>c</a:t>
            </a:r>
            <a:r>
              <a:rPr sz="2800" b="1" spc="-40" dirty="0">
                <a:solidFill>
                  <a:srgbClr val="FEFEFE"/>
                </a:solidFill>
                <a:latin typeface="Tahoma"/>
                <a:cs typeface="Tahoma"/>
              </a:rPr>
              <a:t>t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BFD2FB98-CD50-58BE-BE71-0F5A048E3155}"/>
              </a:ext>
            </a:extLst>
          </p:cNvPr>
          <p:cNvSpPr txBox="1"/>
          <p:nvPr/>
        </p:nvSpPr>
        <p:spPr>
          <a:xfrm>
            <a:off x="7824879" y="3258024"/>
            <a:ext cx="11209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45" dirty="0">
                <a:solidFill>
                  <a:srgbClr val="FEFEFE"/>
                </a:solidFill>
                <a:latin typeface="Tahoma"/>
                <a:cs typeface="Tahoma"/>
              </a:rPr>
              <a:t>M</a:t>
            </a:r>
            <a:r>
              <a:rPr sz="2800" b="1" spc="3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2800" b="1" spc="85" dirty="0">
                <a:solidFill>
                  <a:srgbClr val="FEFEFE"/>
                </a:solidFill>
                <a:latin typeface="Tahoma"/>
                <a:cs typeface="Tahoma"/>
              </a:rPr>
              <a:t>d</a:t>
            </a:r>
            <a:r>
              <a:rPr sz="2800" b="1" spc="4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2800" b="1" spc="-35" dirty="0">
                <a:solidFill>
                  <a:srgbClr val="FEFEFE"/>
                </a:solidFill>
                <a:latin typeface="Tahoma"/>
                <a:cs typeface="Tahoma"/>
              </a:rPr>
              <a:t>l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AFD1B95F-AD74-EA82-CC40-70E7BEDA7282}"/>
              </a:ext>
            </a:extLst>
          </p:cNvPr>
          <p:cNvSpPr/>
          <p:nvPr/>
        </p:nvSpPr>
        <p:spPr>
          <a:xfrm>
            <a:off x="10699616" y="232224"/>
            <a:ext cx="1054368" cy="10505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46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3DFC147-BABC-8498-2A6D-E018F1301812}"/>
              </a:ext>
            </a:extLst>
          </p:cNvPr>
          <p:cNvSpPr/>
          <p:nvPr/>
        </p:nvSpPr>
        <p:spPr>
          <a:xfrm>
            <a:off x="654867" y="1439239"/>
            <a:ext cx="5881816" cy="0"/>
          </a:xfrm>
          <a:custGeom>
            <a:avLst/>
            <a:gdLst/>
            <a:ahLst/>
            <a:cxnLst/>
            <a:rect l="l" t="t" r="r" b="b"/>
            <a:pathLst>
              <a:path w="3022600">
                <a:moveTo>
                  <a:pt x="0" y="0"/>
                </a:moveTo>
                <a:lnTo>
                  <a:pt x="3022137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C79FDE1-3A79-9659-A656-6EC74FDFB158}"/>
              </a:ext>
            </a:extLst>
          </p:cNvPr>
          <p:cNvSpPr/>
          <p:nvPr/>
        </p:nvSpPr>
        <p:spPr>
          <a:xfrm>
            <a:off x="8131295" y="0"/>
            <a:ext cx="2914959" cy="1453155"/>
          </a:xfrm>
          <a:custGeom>
            <a:avLst/>
            <a:gdLst/>
            <a:ahLst/>
            <a:cxnLst/>
            <a:rect l="l" t="t" r="r" b="b"/>
            <a:pathLst>
              <a:path w="1497964" h="746760">
                <a:moveTo>
                  <a:pt x="1497665" y="0"/>
                </a:moveTo>
                <a:lnTo>
                  <a:pt x="0" y="0"/>
                </a:lnTo>
                <a:lnTo>
                  <a:pt x="748833" y="746147"/>
                </a:lnTo>
                <a:lnTo>
                  <a:pt x="1497665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8FC057A-90E5-0E22-492A-4BEAF7DD897C}"/>
              </a:ext>
            </a:extLst>
          </p:cNvPr>
          <p:cNvSpPr/>
          <p:nvPr/>
        </p:nvSpPr>
        <p:spPr>
          <a:xfrm>
            <a:off x="11085872" y="0"/>
            <a:ext cx="1160299" cy="601774"/>
          </a:xfrm>
          <a:custGeom>
            <a:avLst/>
            <a:gdLst/>
            <a:ahLst/>
            <a:cxnLst/>
            <a:rect l="l" t="t" r="r" b="b"/>
            <a:pathLst>
              <a:path w="596265" h="309244">
                <a:moveTo>
                  <a:pt x="595943" y="0"/>
                </a:moveTo>
                <a:lnTo>
                  <a:pt x="0" y="0"/>
                </a:lnTo>
                <a:lnTo>
                  <a:pt x="309927" y="308817"/>
                </a:lnTo>
                <a:lnTo>
                  <a:pt x="595943" y="23827"/>
                </a:lnTo>
                <a:lnTo>
                  <a:pt x="595943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19ED808-C573-6FE7-0F7F-2C1A14515A5E}"/>
              </a:ext>
            </a:extLst>
          </p:cNvPr>
          <p:cNvSpPr/>
          <p:nvPr/>
        </p:nvSpPr>
        <p:spPr>
          <a:xfrm>
            <a:off x="408762" y="427048"/>
            <a:ext cx="907480" cy="812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BE1740E-61E9-0B5F-20BE-DB6FE186EB97}"/>
              </a:ext>
            </a:extLst>
          </p:cNvPr>
          <p:cNvSpPr/>
          <p:nvPr/>
        </p:nvSpPr>
        <p:spPr>
          <a:xfrm>
            <a:off x="7767043" y="1922638"/>
            <a:ext cx="4246770" cy="362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5C4DC-13E6-8E1F-1F30-F3794AAB7FD3}"/>
              </a:ext>
            </a:extLst>
          </p:cNvPr>
          <p:cNvSpPr txBox="1"/>
          <p:nvPr/>
        </p:nvSpPr>
        <p:spPr>
          <a:xfrm>
            <a:off x="654867" y="368808"/>
            <a:ext cx="90340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1820"/>
              </a:spcBef>
            </a:pPr>
            <a:r>
              <a:rPr lang="en-US" sz="5400" b="1" spc="5" dirty="0">
                <a:solidFill>
                  <a:srgbClr val="002575"/>
                </a:solidFill>
                <a:latin typeface="Lato"/>
                <a:cs typeface="Lato"/>
              </a:rPr>
              <a:t>Listen</a:t>
            </a:r>
            <a:endParaRPr lang="en-US" sz="5400" dirty="0">
              <a:latin typeface="Lato"/>
              <a:cs typeface="Lato"/>
            </a:endParaRP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3C414-C094-6FB2-DD04-A15FA9798647}"/>
              </a:ext>
            </a:extLst>
          </p:cNvPr>
          <p:cNvSpPr txBox="1"/>
          <p:nvPr/>
        </p:nvSpPr>
        <p:spPr>
          <a:xfrm>
            <a:off x="0" y="1686677"/>
            <a:ext cx="10523349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3" marR="2871470" indent="-219075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  <a:tabLst>
                <a:tab pos="393700" algn="l"/>
              </a:tabLs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Address behaviors/concerns/feelings,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as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soon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as 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possible.</a:t>
            </a:r>
            <a:endParaRPr lang="en-US" sz="2400" dirty="0">
              <a:latin typeface="Lato"/>
              <a:cs typeface="Lato"/>
            </a:endParaRPr>
          </a:p>
          <a:p>
            <a:pPr marL="392113" marR="2703195" indent="-21907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93700" algn="l"/>
              </a:tabLst>
            </a:pP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If an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individual wants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to talk, be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prepared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to listen.  </a:t>
            </a:r>
          </a:p>
          <a:p>
            <a:pPr marL="392113" marR="2703195" indent="-112713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tabLst>
                <a:tab pos="393700" algn="l"/>
              </a:tabLst>
            </a:pP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 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Focus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on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what they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say and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how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you can be of</a:t>
            </a:r>
            <a:r>
              <a:rPr lang="en-US" sz="2400" spc="1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help.</a:t>
            </a:r>
            <a:endParaRPr lang="en-US" sz="2400" dirty="0">
              <a:latin typeface="Lato"/>
              <a:cs typeface="Lato"/>
            </a:endParaRPr>
          </a:p>
          <a:p>
            <a:pPr marL="392113" indent="-219075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393700" algn="l"/>
              </a:tabLs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Observe and acknowledge nonverbal</a:t>
            </a:r>
            <a:r>
              <a:rPr lang="en-US" sz="2400" spc="5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communication.</a:t>
            </a:r>
            <a:endParaRPr lang="en-US" sz="2400" dirty="0">
              <a:latin typeface="Lato"/>
              <a:cs typeface="Lato"/>
            </a:endParaRPr>
          </a:p>
          <a:p>
            <a:pPr marL="392113" marR="2614930" indent="-1127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  Individuals may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also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show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their feelings </a:t>
            </a:r>
            <a:r>
              <a:rPr lang="en-US" sz="2400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nonverbal </a:t>
            </a:r>
          </a:p>
          <a:p>
            <a:pPr marL="392113" marR="2614930" indent="-1127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  ways, such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as </a:t>
            </a:r>
            <a:r>
              <a:rPr lang="en-US" sz="2400" dirty="0">
                <a:solidFill>
                  <a:srgbClr val="002575"/>
                </a:solidFill>
                <a:latin typeface="Lato"/>
                <a:cs typeface="Lato"/>
              </a:rPr>
              <a:t>a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significant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change </a:t>
            </a:r>
            <a:r>
              <a:rPr lang="en-US" sz="2400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behavior</a:t>
            </a:r>
            <a:r>
              <a:rPr lang="en-US" sz="2400" spc="10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or</a:t>
            </a:r>
            <a:r>
              <a:rPr lang="en-US" sz="2400" dirty="0">
                <a:latin typeface="Lato"/>
                <a:cs typeface="Lato"/>
              </a:rPr>
              <a:t> </a:t>
            </a:r>
          </a:p>
          <a:p>
            <a:pPr marL="392113" marR="2614930" indent="-112713">
              <a:lnSpc>
                <a:spcPts val="17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  mood.</a:t>
            </a:r>
            <a:endParaRPr lang="en-US" sz="2400" dirty="0">
              <a:latin typeface="Lato"/>
              <a:cs typeface="Lato"/>
            </a:endParaRPr>
          </a:p>
          <a:p>
            <a:pPr marL="392113" marR="2679065" indent="-219075">
              <a:lnSpc>
                <a:spcPts val="2300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  <a:tabLst>
                <a:tab pos="393700" algn="l"/>
              </a:tabLst>
            </a:pP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Express compassion and calmness </a:t>
            </a:r>
            <a:r>
              <a:rPr lang="en-US" sz="2400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your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voice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and  body</a:t>
            </a:r>
            <a:r>
              <a:rPr lang="en-US" sz="2400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language.</a:t>
            </a:r>
            <a:endParaRPr lang="en-US" sz="2400" dirty="0">
              <a:latin typeface="Lato"/>
              <a:cs typeface="Lato"/>
            </a:endParaRPr>
          </a:p>
          <a:p>
            <a:pPr marL="392113" indent="-219075">
              <a:lnSpc>
                <a:spcPts val="2100"/>
              </a:lnSpc>
              <a:spcBef>
                <a:spcPts val="600"/>
              </a:spcBef>
              <a:buFont typeface="Arial"/>
              <a:buChar char="•"/>
              <a:tabLst>
                <a:tab pos="393700" algn="l"/>
              </a:tabLst>
            </a:pP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Give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yourself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the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same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grace and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compassion</a:t>
            </a:r>
            <a:r>
              <a:rPr lang="en-US" sz="2400" spc="114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that</a:t>
            </a:r>
            <a:endParaRPr lang="en-US" sz="2400" dirty="0">
              <a:latin typeface="Lato"/>
              <a:cs typeface="Lato"/>
            </a:endParaRPr>
          </a:p>
          <a:p>
            <a:pPr marL="392113" indent="-112713">
              <a:lnSpc>
                <a:spcPts val="2100"/>
              </a:lnSpc>
              <a:spcBef>
                <a:spcPts val="600"/>
              </a:spcBef>
            </a:pP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  you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demonstrate </a:t>
            </a:r>
            <a:r>
              <a:rPr lang="en-US" sz="2400" spc="5" dirty="0">
                <a:solidFill>
                  <a:srgbClr val="002575"/>
                </a:solidFill>
                <a:latin typeface="Lato"/>
                <a:cs typeface="Lato"/>
              </a:rPr>
              <a:t>to</a:t>
            </a:r>
            <a:r>
              <a:rPr lang="en-US" sz="2400" spc="4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2400" spc="10" dirty="0">
                <a:solidFill>
                  <a:srgbClr val="002575"/>
                </a:solidFill>
                <a:latin typeface="Lato"/>
                <a:cs typeface="Lato"/>
              </a:rPr>
              <a:t>others.</a:t>
            </a:r>
            <a:endParaRPr lang="en-US" sz="2400" dirty="0">
              <a:latin typeface="Lato"/>
              <a:cs typeface="Lato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33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10A99FB0-7294-6F86-F5AC-960805222ECA}"/>
              </a:ext>
            </a:extLst>
          </p:cNvPr>
          <p:cNvSpPr/>
          <p:nvPr/>
        </p:nvSpPr>
        <p:spPr>
          <a:xfrm>
            <a:off x="1560977" y="1423726"/>
            <a:ext cx="8281322" cy="0"/>
          </a:xfrm>
          <a:custGeom>
            <a:avLst/>
            <a:gdLst/>
            <a:ahLst/>
            <a:cxnLst/>
            <a:rect l="l" t="t" r="r" b="b"/>
            <a:pathLst>
              <a:path w="4264025">
                <a:moveTo>
                  <a:pt x="0" y="0"/>
                </a:moveTo>
                <a:lnTo>
                  <a:pt x="4263986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D7F6436-26E2-2DD0-4308-F9C885936BFA}"/>
              </a:ext>
            </a:extLst>
          </p:cNvPr>
          <p:cNvSpPr/>
          <p:nvPr/>
        </p:nvSpPr>
        <p:spPr>
          <a:xfrm>
            <a:off x="6983154" y="1591684"/>
            <a:ext cx="2989414" cy="2131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6D80493-AB8A-1A40-C238-A0111D9280CF}"/>
              </a:ext>
            </a:extLst>
          </p:cNvPr>
          <p:cNvSpPr/>
          <p:nvPr/>
        </p:nvSpPr>
        <p:spPr>
          <a:xfrm>
            <a:off x="9903547" y="1"/>
            <a:ext cx="2330363" cy="2296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AB29E1D8-A08C-C5D7-1C52-122DE9DACF4C}"/>
              </a:ext>
            </a:extLst>
          </p:cNvPr>
          <p:cNvSpPr txBox="1"/>
          <p:nvPr/>
        </p:nvSpPr>
        <p:spPr>
          <a:xfrm>
            <a:off x="3250000" y="451856"/>
            <a:ext cx="6175827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800" b="1" spc="10" dirty="0">
                <a:solidFill>
                  <a:srgbClr val="002575"/>
                </a:solidFill>
                <a:latin typeface="Lato"/>
                <a:cs typeface="Lato"/>
              </a:rPr>
              <a:t>Implementing</a:t>
            </a:r>
            <a:r>
              <a:rPr sz="4800" b="1" spc="-4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4800" b="1" spc="5" dirty="0">
                <a:solidFill>
                  <a:srgbClr val="002575"/>
                </a:solidFill>
                <a:latin typeface="Lato"/>
                <a:cs typeface="Lato"/>
              </a:rPr>
              <a:t>Listen</a:t>
            </a:r>
            <a:endParaRPr sz="4800" dirty="0">
              <a:latin typeface="Lato"/>
              <a:cs typeface="Lato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95FE45F-A361-24ED-2C48-547EDC258423}"/>
              </a:ext>
            </a:extLst>
          </p:cNvPr>
          <p:cNvSpPr/>
          <p:nvPr/>
        </p:nvSpPr>
        <p:spPr>
          <a:xfrm>
            <a:off x="2012676" y="367018"/>
            <a:ext cx="911624" cy="805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ED39DA0E-05D9-B49A-B173-285F9D3BBE5A}"/>
              </a:ext>
            </a:extLst>
          </p:cNvPr>
          <p:cNvSpPr/>
          <p:nvPr/>
        </p:nvSpPr>
        <p:spPr>
          <a:xfrm>
            <a:off x="6337914" y="3716833"/>
            <a:ext cx="4700190" cy="2752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50D2FDE-0D8C-1EA1-17BB-DC82EFBD2412}"/>
              </a:ext>
            </a:extLst>
          </p:cNvPr>
          <p:cNvSpPr txBox="1"/>
          <p:nvPr/>
        </p:nvSpPr>
        <p:spPr>
          <a:xfrm>
            <a:off x="801133" y="1952636"/>
            <a:ext cx="6280951" cy="268919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30188" indent="-230188">
              <a:lnSpc>
                <a:spcPts val="3900"/>
              </a:lnSpc>
              <a:spcBef>
                <a:spcPts val="390"/>
              </a:spcBef>
              <a:buFont typeface="Arial"/>
              <a:buChar char="•"/>
              <a:tabLst>
                <a:tab pos="55563" algn="l"/>
              </a:tabLst>
            </a:pP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Ask questions about </a:t>
            </a:r>
            <a:r>
              <a:rPr sz="3200" i="1" dirty="0">
                <a:solidFill>
                  <a:srgbClr val="002575"/>
                </a:solidFill>
                <a:latin typeface="Lato"/>
                <a:cs typeface="Lato"/>
              </a:rPr>
              <a:t>a</a:t>
            </a:r>
            <a:r>
              <a:rPr sz="3200" i="1" spc="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person’s</a:t>
            </a:r>
            <a:endParaRPr sz="3200" dirty="0">
              <a:latin typeface="Lato"/>
              <a:cs typeface="Lato"/>
            </a:endParaRPr>
          </a:p>
          <a:p>
            <a:pPr marL="165100" marR="5715">
              <a:lnSpc>
                <a:spcPts val="3900"/>
              </a:lnSpc>
              <a:spcBef>
                <a:spcPts val="40"/>
              </a:spcBef>
            </a:pP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well-being when you have time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to  listen</a:t>
            </a:r>
            <a:r>
              <a:rPr sz="3200" i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attentively</a:t>
            </a:r>
            <a:endParaRPr sz="3200" dirty="0">
              <a:latin typeface="Lato"/>
              <a:cs typeface="Lato"/>
            </a:endParaRPr>
          </a:p>
          <a:p>
            <a:pPr marL="230188" indent="-230188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30188" algn="l"/>
              </a:tabLst>
            </a:pP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Make time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to reach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out and</a:t>
            </a:r>
            <a:r>
              <a:rPr sz="3200" i="1" spc="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listen</a:t>
            </a:r>
            <a:endParaRPr sz="3200" dirty="0">
              <a:latin typeface="Lato"/>
              <a:cs typeface="Lato"/>
            </a:endParaRPr>
          </a:p>
          <a:p>
            <a:pPr marL="230188" indent="-230188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65735" algn="l"/>
              </a:tabLst>
            </a:pPr>
            <a:r>
              <a:rPr sz="3200" i="1" dirty="0">
                <a:solidFill>
                  <a:srgbClr val="002575"/>
                </a:solidFill>
                <a:latin typeface="Lato"/>
                <a:cs typeface="Lato"/>
              </a:rPr>
              <a:t>I </a:t>
            </a:r>
            <a:r>
              <a:rPr sz="3200" i="1" spc="5" dirty="0">
                <a:solidFill>
                  <a:srgbClr val="002575"/>
                </a:solidFill>
                <a:latin typeface="Lato"/>
                <a:cs typeface="Lato"/>
              </a:rPr>
              <a:t>noticed...how are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you</a:t>
            </a:r>
            <a:r>
              <a:rPr sz="3200" i="1" spc="7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3200" i="1" spc="10" dirty="0">
                <a:solidFill>
                  <a:srgbClr val="002575"/>
                </a:solidFill>
                <a:latin typeface="Lato"/>
                <a:cs typeface="Lato"/>
              </a:rPr>
              <a:t>doing?</a:t>
            </a:r>
            <a:endParaRPr sz="3200" dirty="0">
              <a:latin typeface="Lato"/>
              <a:cs typeface="Lato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EFB2146-DD11-5E80-6F9D-6D4792D1E1EE}"/>
              </a:ext>
            </a:extLst>
          </p:cNvPr>
          <p:cNvSpPr/>
          <p:nvPr/>
        </p:nvSpPr>
        <p:spPr>
          <a:xfrm>
            <a:off x="0" y="6325849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CD7D1E6A-DF56-A9B1-4035-0C58F7FABD7B}"/>
              </a:ext>
            </a:extLst>
          </p:cNvPr>
          <p:cNvSpPr/>
          <p:nvPr/>
        </p:nvSpPr>
        <p:spPr>
          <a:xfrm>
            <a:off x="11068728" y="5800554"/>
            <a:ext cx="1054368" cy="1050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45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606010A-A46B-7D8C-B74A-3D263CB0753D}"/>
              </a:ext>
            </a:extLst>
          </p:cNvPr>
          <p:cNvSpPr/>
          <p:nvPr/>
        </p:nvSpPr>
        <p:spPr>
          <a:xfrm>
            <a:off x="5929281" y="1591914"/>
            <a:ext cx="5511113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2015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4558944-AC0E-8736-70BB-8148B104881C}"/>
              </a:ext>
            </a:extLst>
          </p:cNvPr>
          <p:cNvSpPr/>
          <p:nvPr/>
        </p:nvSpPr>
        <p:spPr>
          <a:xfrm>
            <a:off x="545178" y="1417567"/>
            <a:ext cx="4478088" cy="5064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FEE78B-DCA4-AEB8-F3AE-25510E63C14D}"/>
              </a:ext>
            </a:extLst>
          </p:cNvPr>
          <p:cNvSpPr/>
          <p:nvPr/>
        </p:nvSpPr>
        <p:spPr>
          <a:xfrm>
            <a:off x="11546069" y="0"/>
            <a:ext cx="700628" cy="698157"/>
          </a:xfrm>
          <a:custGeom>
            <a:avLst/>
            <a:gdLst/>
            <a:ahLst/>
            <a:cxnLst/>
            <a:rect l="l" t="t" r="r" b="b"/>
            <a:pathLst>
              <a:path w="360045" h="358775">
                <a:moveTo>
                  <a:pt x="359452" y="0"/>
                </a:moveTo>
                <a:lnTo>
                  <a:pt x="0" y="0"/>
                </a:lnTo>
                <a:lnTo>
                  <a:pt x="359452" y="358164"/>
                </a:lnTo>
                <a:lnTo>
                  <a:pt x="359452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1D60AFC-DD66-0388-6DDF-422DB870DB3F}"/>
              </a:ext>
            </a:extLst>
          </p:cNvPr>
          <p:cNvSpPr/>
          <p:nvPr/>
        </p:nvSpPr>
        <p:spPr>
          <a:xfrm>
            <a:off x="11277393" y="10312"/>
            <a:ext cx="970005" cy="1930123"/>
          </a:xfrm>
          <a:custGeom>
            <a:avLst/>
            <a:gdLst/>
            <a:ahLst/>
            <a:cxnLst/>
            <a:rect l="l" t="t" r="r" b="b"/>
            <a:pathLst>
              <a:path w="498475" h="991869">
                <a:moveTo>
                  <a:pt x="497126" y="0"/>
                </a:moveTo>
                <a:lnTo>
                  <a:pt x="0" y="495344"/>
                </a:lnTo>
                <a:lnTo>
                  <a:pt x="497922" y="991482"/>
                </a:lnTo>
                <a:lnTo>
                  <a:pt x="497126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29D93EF-7594-0436-3E35-41C35FD2043F}"/>
              </a:ext>
            </a:extLst>
          </p:cNvPr>
          <p:cNvSpPr/>
          <p:nvPr/>
        </p:nvSpPr>
        <p:spPr>
          <a:xfrm>
            <a:off x="5924816" y="670230"/>
            <a:ext cx="658366" cy="75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6CC1275-A3E3-3E09-03B1-09298B4434E6}"/>
              </a:ext>
            </a:extLst>
          </p:cNvPr>
          <p:cNvSpPr txBox="1"/>
          <p:nvPr/>
        </p:nvSpPr>
        <p:spPr>
          <a:xfrm>
            <a:off x="2565806" y="1591914"/>
            <a:ext cx="9423937" cy="4592283"/>
          </a:xfrm>
          <a:prstGeom prst="rect">
            <a:avLst/>
          </a:prstGeom>
          <a:ln w="12700">
            <a:noFill/>
          </a:ln>
        </p:spPr>
        <p:txBody>
          <a:bodyPr vert="horz" wrap="square" lIns="0" tIns="316230" rIns="0" bIns="0" rtlCol="0">
            <a:spAutoFit/>
          </a:bodyPr>
          <a:lstStyle/>
          <a:p>
            <a:pPr marL="3017520" marR="770890" indent="-112395">
              <a:lnSpc>
                <a:spcPts val="1900"/>
              </a:lnSpc>
              <a:spcBef>
                <a:spcPts val="1305"/>
              </a:spcBef>
              <a:spcAft>
                <a:spcPts val="1200"/>
              </a:spcAft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Maintain daily routines, structure, and clear  expectations of yourself and</a:t>
            </a:r>
            <a:r>
              <a:rPr spc="3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others.</a:t>
            </a:r>
            <a:endParaRPr dirty="0">
              <a:latin typeface="Lato"/>
              <a:cs typeface="Lato"/>
            </a:endParaRPr>
          </a:p>
          <a:p>
            <a:pPr marL="3017520" indent="-113030">
              <a:lnSpc>
                <a:spcPts val="1800"/>
              </a:lnSpc>
              <a:spcBef>
                <a:spcPts val="195"/>
              </a:spcBef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Exhibit consistency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encourage</a:t>
            </a:r>
            <a:r>
              <a:rPr spc="5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successful</a:t>
            </a:r>
            <a:endParaRPr dirty="0">
              <a:latin typeface="Lato"/>
              <a:cs typeface="Lato"/>
            </a:endParaRPr>
          </a:p>
          <a:p>
            <a:pPr marL="3017520">
              <a:lnSpc>
                <a:spcPts val="1800"/>
              </a:lnSpc>
              <a:spcBef>
                <a:spcPts val="310"/>
              </a:spcBef>
              <a:spcAft>
                <a:spcPts val="1200"/>
              </a:spcAft>
            </a:pP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outcomes.</a:t>
            </a:r>
            <a:endParaRPr dirty="0">
              <a:latin typeface="Lato"/>
              <a:cs typeface="Lato"/>
            </a:endParaRPr>
          </a:p>
          <a:p>
            <a:pPr marL="3017520" marR="283210" indent="-112395">
              <a:lnSpc>
                <a:spcPts val="1700"/>
              </a:lnSpc>
              <a:spcAft>
                <a:spcPts val="1200"/>
              </a:spcAft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Ensure accurate information and do your best not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to 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engage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in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gossip or</a:t>
            </a:r>
            <a:r>
              <a:rPr spc="6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hearsay.</a:t>
            </a:r>
            <a:endParaRPr dirty="0">
              <a:latin typeface="Lato"/>
              <a:cs typeface="Lato"/>
            </a:endParaRPr>
          </a:p>
          <a:p>
            <a:pPr marL="3017520" indent="-113030">
              <a:lnSpc>
                <a:spcPts val="1800"/>
              </a:lnSpc>
              <a:spcBef>
                <a:spcPts val="90"/>
              </a:spcBef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Do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what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you can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to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keep the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environment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free</a:t>
            </a:r>
            <a:r>
              <a:rPr spc="9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of</a:t>
            </a:r>
            <a:endParaRPr dirty="0">
              <a:latin typeface="Lato"/>
              <a:cs typeface="Lato"/>
            </a:endParaRPr>
          </a:p>
          <a:p>
            <a:pPr marL="3017520">
              <a:lnSpc>
                <a:spcPts val="1800"/>
              </a:lnSpc>
              <a:spcBef>
                <a:spcPts val="290"/>
              </a:spcBef>
              <a:spcAft>
                <a:spcPts val="1200"/>
              </a:spcAf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anything that could re-traumatize yourself or</a:t>
            </a:r>
            <a:r>
              <a:rPr spc="7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others.</a:t>
            </a:r>
            <a:endParaRPr dirty="0">
              <a:latin typeface="Lato"/>
              <a:cs typeface="Lato"/>
            </a:endParaRPr>
          </a:p>
          <a:p>
            <a:pPr marL="3017520" indent="-113030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Validate yours and others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life</a:t>
            </a:r>
            <a:r>
              <a:rPr spc="5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experience.</a:t>
            </a:r>
            <a:endParaRPr dirty="0">
              <a:latin typeface="Lato"/>
              <a:cs typeface="Lato"/>
            </a:endParaRPr>
          </a:p>
          <a:p>
            <a:pPr marL="3017520" indent="-113030">
              <a:lnSpc>
                <a:spcPct val="100000"/>
              </a:lnSpc>
              <a:spcBef>
                <a:spcPts val="195"/>
              </a:spcBef>
              <a:spcAft>
                <a:spcPts val="1200"/>
              </a:spcAft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Maintain confidentiality,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as</a:t>
            </a:r>
            <a:r>
              <a:rPr spc="3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appropriate.</a:t>
            </a:r>
            <a:endParaRPr dirty="0">
              <a:latin typeface="Lato"/>
              <a:cs typeface="Lato"/>
            </a:endParaRPr>
          </a:p>
          <a:p>
            <a:pPr marL="3017520" marR="255904" indent="-112395">
              <a:lnSpc>
                <a:spcPts val="2000"/>
              </a:lnSpc>
              <a:spcBef>
                <a:spcPts val="25"/>
              </a:spcBef>
              <a:buFont typeface="Arial"/>
              <a:buChar char="•"/>
              <a:tabLst>
                <a:tab pos="3018155" algn="l"/>
              </a:tabLst>
            </a:pP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Protecting yourself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is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about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getting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enough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sleep,  eating well, exercising your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body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and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mind, </a:t>
            </a:r>
            <a:r>
              <a:rPr spc="5" dirty="0">
                <a:solidFill>
                  <a:srgbClr val="002575"/>
                </a:solidFill>
                <a:latin typeface="Lato"/>
                <a:cs typeface="Lato"/>
              </a:rPr>
              <a:t>as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well </a:t>
            </a:r>
            <a:r>
              <a:rPr spc="15" dirty="0">
                <a:solidFill>
                  <a:srgbClr val="002575"/>
                </a:solidFill>
                <a:latin typeface="Lato"/>
                <a:cs typeface="Lato"/>
              </a:rPr>
              <a:t>as  </a:t>
            </a:r>
            <a:r>
              <a:rPr spc="10" dirty="0">
                <a:solidFill>
                  <a:srgbClr val="002575"/>
                </a:solidFill>
                <a:latin typeface="Lato"/>
                <a:cs typeface="Lato"/>
              </a:rPr>
              <a:t>leaning on trusted friends, relatives, and support  systems.</a:t>
            </a:r>
            <a:endParaRPr dirty="0">
              <a:latin typeface="Lato"/>
              <a:cs typeface="Lato"/>
            </a:endParaRP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3F2265FC-8B0D-C717-F918-91266682A663}"/>
              </a:ext>
            </a:extLst>
          </p:cNvPr>
          <p:cNvSpPr/>
          <p:nvPr/>
        </p:nvSpPr>
        <p:spPr>
          <a:xfrm>
            <a:off x="176237" y="172862"/>
            <a:ext cx="1054368" cy="1050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43440-D218-BEC5-F4AF-2CC7026F2C6A}"/>
              </a:ext>
            </a:extLst>
          </p:cNvPr>
          <p:cNvSpPr txBox="1"/>
          <p:nvPr/>
        </p:nvSpPr>
        <p:spPr>
          <a:xfrm>
            <a:off x="6578717" y="573149"/>
            <a:ext cx="2274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Protect</a:t>
            </a:r>
            <a:endParaRPr lang="en-US" sz="4800" b="1" dirty="0">
              <a:latin typeface="Lato"/>
              <a:cs typeface="Lato"/>
            </a:endParaRP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302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77289B50-84A3-7F42-AD82-2FFE9ED26C1A}"/>
              </a:ext>
            </a:extLst>
          </p:cNvPr>
          <p:cNvSpPr/>
          <p:nvPr/>
        </p:nvSpPr>
        <p:spPr>
          <a:xfrm>
            <a:off x="1816437" y="1730294"/>
            <a:ext cx="7471070" cy="0"/>
          </a:xfrm>
          <a:custGeom>
            <a:avLst/>
            <a:gdLst/>
            <a:ahLst/>
            <a:cxnLst/>
            <a:rect l="l" t="t" r="r" b="b"/>
            <a:pathLst>
              <a:path w="3846829">
                <a:moveTo>
                  <a:pt x="0" y="0"/>
                </a:moveTo>
                <a:lnTo>
                  <a:pt x="3846245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BA008EAC-2DB9-173E-18E9-46543328662F}"/>
              </a:ext>
            </a:extLst>
          </p:cNvPr>
          <p:cNvSpPr txBox="1"/>
          <p:nvPr/>
        </p:nvSpPr>
        <p:spPr>
          <a:xfrm>
            <a:off x="2270274" y="1628619"/>
            <a:ext cx="9247384" cy="2897268"/>
          </a:xfrm>
          <a:prstGeom prst="rect">
            <a:avLst/>
          </a:prstGeom>
          <a:ln w="12700">
            <a:noFill/>
          </a:ln>
        </p:spPr>
        <p:txBody>
          <a:bodyPr vert="horz" wrap="square" lIns="0" tIns="304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Lato"/>
              <a:cs typeface="Lato"/>
            </a:endParaRPr>
          </a:p>
          <a:p>
            <a:pPr marL="2584450" indent="-163195">
              <a:lnSpc>
                <a:spcPct val="100000"/>
              </a:lnSpc>
              <a:spcAft>
                <a:spcPts val="1200"/>
              </a:spcAft>
              <a:buFont typeface="Arial"/>
              <a:buChar char="•"/>
              <a:tabLst>
                <a:tab pos="2585085" algn="l"/>
              </a:tabLst>
            </a:pPr>
            <a:r>
              <a:rPr sz="2800" i="1" dirty="0">
                <a:solidFill>
                  <a:srgbClr val="002575"/>
                </a:solidFill>
                <a:latin typeface="Lato"/>
                <a:cs typeface="Lato"/>
              </a:rPr>
              <a:t>What are you most worried about right</a:t>
            </a:r>
            <a:r>
              <a:rPr sz="2800" i="1" spc="-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i="1" dirty="0">
                <a:solidFill>
                  <a:srgbClr val="002575"/>
                </a:solidFill>
                <a:latin typeface="Lato"/>
                <a:cs typeface="Lato"/>
              </a:rPr>
              <a:t>now?</a:t>
            </a:r>
            <a:endParaRPr sz="2800" dirty="0">
              <a:latin typeface="Lato"/>
              <a:cs typeface="Lato"/>
            </a:endParaRPr>
          </a:p>
          <a:p>
            <a:pPr marL="2584450" indent="-163195">
              <a:lnSpc>
                <a:spcPct val="100000"/>
              </a:lnSpc>
              <a:spcBef>
                <a:spcPts val="285"/>
              </a:spcBef>
              <a:spcAft>
                <a:spcPts val="1200"/>
              </a:spcAft>
              <a:buFont typeface="Arial"/>
              <a:buChar char="•"/>
              <a:tabLst>
                <a:tab pos="2585085" algn="l"/>
              </a:tabLst>
            </a:pPr>
            <a:r>
              <a:rPr sz="2800" i="1" dirty="0">
                <a:solidFill>
                  <a:srgbClr val="002575"/>
                </a:solidFill>
                <a:latin typeface="Lato"/>
                <a:cs typeface="Lato"/>
              </a:rPr>
              <a:t>(Paraphrase) What I heard you say</a:t>
            </a:r>
            <a:r>
              <a:rPr sz="2800" i="1" spc="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i="1" spc="-5" dirty="0">
                <a:solidFill>
                  <a:srgbClr val="002575"/>
                </a:solidFill>
                <a:latin typeface="Lato"/>
                <a:cs typeface="Lato"/>
              </a:rPr>
              <a:t>was...</a:t>
            </a:r>
            <a:endParaRPr sz="2800" dirty="0">
              <a:latin typeface="Lato"/>
              <a:cs typeface="Lato"/>
            </a:endParaRPr>
          </a:p>
          <a:p>
            <a:pPr marL="2584450" marR="572135" indent="-163195">
              <a:lnSpc>
                <a:spcPct val="115999"/>
              </a:lnSpc>
              <a:spcAft>
                <a:spcPts val="1200"/>
              </a:spcAft>
              <a:buFont typeface="Arial"/>
              <a:buChar char="•"/>
              <a:tabLst>
                <a:tab pos="2585085" algn="l"/>
              </a:tabLst>
            </a:pPr>
            <a:r>
              <a:rPr sz="2800" i="1" dirty="0">
                <a:solidFill>
                  <a:srgbClr val="002575"/>
                </a:solidFill>
                <a:latin typeface="Lato"/>
                <a:cs typeface="Lato"/>
              </a:rPr>
              <a:t>It sounds like you have several questions  that need to be</a:t>
            </a:r>
            <a:r>
              <a:rPr sz="2800" i="1" spc="1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i="1" dirty="0">
                <a:solidFill>
                  <a:srgbClr val="002575"/>
                </a:solidFill>
                <a:latin typeface="Lato"/>
                <a:cs typeface="Lato"/>
              </a:rPr>
              <a:t>addressed.</a:t>
            </a:r>
            <a:endParaRPr sz="2800" dirty="0">
              <a:latin typeface="Lato"/>
              <a:cs typeface="Lato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A722A31B-38B3-EA59-B2AB-33B294C05E02}"/>
              </a:ext>
            </a:extLst>
          </p:cNvPr>
          <p:cNvSpPr/>
          <p:nvPr/>
        </p:nvSpPr>
        <p:spPr>
          <a:xfrm>
            <a:off x="9888542" y="-36759"/>
            <a:ext cx="2330363" cy="2296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A6755328-9D23-2C40-5EF2-BFF413B88AA3}"/>
              </a:ext>
            </a:extLst>
          </p:cNvPr>
          <p:cNvSpPr/>
          <p:nvPr/>
        </p:nvSpPr>
        <p:spPr>
          <a:xfrm>
            <a:off x="674342" y="1900204"/>
            <a:ext cx="2811827" cy="2000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306C3F2E-802F-3DCD-9910-225D6A2391B1}"/>
              </a:ext>
            </a:extLst>
          </p:cNvPr>
          <p:cNvSpPr/>
          <p:nvPr/>
        </p:nvSpPr>
        <p:spPr>
          <a:xfrm>
            <a:off x="2077298" y="615641"/>
            <a:ext cx="657079" cy="751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7ED136BD-9851-D8A7-A373-7754543A4CE7}"/>
              </a:ext>
            </a:extLst>
          </p:cNvPr>
          <p:cNvSpPr/>
          <p:nvPr/>
        </p:nvSpPr>
        <p:spPr>
          <a:xfrm>
            <a:off x="177095" y="3895119"/>
            <a:ext cx="4303575" cy="2515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976C3BE-37D3-0D05-F9FC-1029DD9A0484}"/>
              </a:ext>
            </a:extLst>
          </p:cNvPr>
          <p:cNvSpPr/>
          <p:nvPr/>
        </p:nvSpPr>
        <p:spPr>
          <a:xfrm>
            <a:off x="8598652" y="6325848"/>
            <a:ext cx="3593348" cy="532151"/>
          </a:xfrm>
          <a:custGeom>
            <a:avLst/>
            <a:gdLst/>
            <a:ahLst/>
            <a:cxnLst/>
            <a:rect l="l" t="t" r="r" b="b"/>
            <a:pathLst>
              <a:path w="1431925" h="230504">
                <a:moveTo>
                  <a:pt x="0" y="229945"/>
                </a:moveTo>
                <a:lnTo>
                  <a:pt x="1431331" y="229945"/>
                </a:lnTo>
                <a:lnTo>
                  <a:pt x="1431331" y="0"/>
                </a:lnTo>
                <a:lnTo>
                  <a:pt x="0" y="0"/>
                </a:lnTo>
                <a:lnTo>
                  <a:pt x="0" y="229945"/>
                </a:lnTo>
                <a:close/>
              </a:path>
            </a:pathLst>
          </a:custGeom>
          <a:solidFill>
            <a:srgbClr val="15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FF479B-F177-F4A8-1982-FB75386FD7CA}"/>
              </a:ext>
            </a:extLst>
          </p:cNvPr>
          <p:cNvSpPr txBox="1"/>
          <p:nvPr/>
        </p:nvSpPr>
        <p:spPr>
          <a:xfrm>
            <a:off x="2731163" y="615641"/>
            <a:ext cx="655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10" dirty="0">
                <a:solidFill>
                  <a:srgbClr val="002575"/>
                </a:solidFill>
                <a:latin typeface="Lato"/>
                <a:cs typeface="Lato"/>
              </a:rPr>
              <a:t>Implementing</a:t>
            </a:r>
            <a:r>
              <a:rPr lang="en-US" sz="4800" b="1" spc="1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Protect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2CE209B-6B88-6063-A146-E9AB485B57CB}"/>
              </a:ext>
            </a:extLst>
          </p:cNvPr>
          <p:cNvSpPr/>
          <p:nvPr/>
        </p:nvSpPr>
        <p:spPr>
          <a:xfrm>
            <a:off x="1349744" y="1377482"/>
            <a:ext cx="5433896" cy="0"/>
          </a:xfrm>
          <a:custGeom>
            <a:avLst/>
            <a:gdLst/>
            <a:ahLst/>
            <a:cxnLst/>
            <a:rect l="l" t="t" r="r" b="b"/>
            <a:pathLst>
              <a:path w="2792729">
                <a:moveTo>
                  <a:pt x="0" y="0"/>
                </a:moveTo>
                <a:lnTo>
                  <a:pt x="2792418" y="0"/>
                </a:lnTo>
              </a:path>
            </a:pathLst>
          </a:custGeom>
          <a:ln w="1307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BE2CA57-82BD-8607-67CD-D00ACD7F12FF}"/>
              </a:ext>
            </a:extLst>
          </p:cNvPr>
          <p:cNvSpPr/>
          <p:nvPr/>
        </p:nvSpPr>
        <p:spPr>
          <a:xfrm>
            <a:off x="8990853" y="1"/>
            <a:ext cx="2600629" cy="1296954"/>
          </a:xfrm>
          <a:custGeom>
            <a:avLst/>
            <a:gdLst/>
            <a:ahLst/>
            <a:cxnLst/>
            <a:rect l="l" t="t" r="r" b="b"/>
            <a:pathLst>
              <a:path w="982979" h="490219">
                <a:moveTo>
                  <a:pt x="982577" y="0"/>
                </a:moveTo>
                <a:lnTo>
                  <a:pt x="0" y="784"/>
                </a:lnTo>
                <a:lnTo>
                  <a:pt x="490895" y="489920"/>
                </a:lnTo>
                <a:lnTo>
                  <a:pt x="982577" y="0"/>
                </a:lnTo>
                <a:close/>
              </a:path>
            </a:pathLst>
          </a:custGeom>
          <a:solidFill>
            <a:srgbClr val="06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E4B311D-BD4B-E706-5F35-0D72327372B9}"/>
              </a:ext>
            </a:extLst>
          </p:cNvPr>
          <p:cNvSpPr/>
          <p:nvPr/>
        </p:nvSpPr>
        <p:spPr>
          <a:xfrm>
            <a:off x="10862641" y="359"/>
            <a:ext cx="1382635" cy="688798"/>
          </a:xfrm>
          <a:custGeom>
            <a:avLst/>
            <a:gdLst/>
            <a:ahLst/>
            <a:cxnLst/>
            <a:rect l="l" t="t" r="r" b="b"/>
            <a:pathLst>
              <a:path w="522604" h="260350">
                <a:moveTo>
                  <a:pt x="522042" y="0"/>
                </a:moveTo>
                <a:lnTo>
                  <a:pt x="0" y="416"/>
                </a:lnTo>
                <a:lnTo>
                  <a:pt x="260812" y="260294"/>
                </a:lnTo>
                <a:lnTo>
                  <a:pt x="522042" y="0"/>
                </a:lnTo>
                <a:close/>
              </a:path>
            </a:pathLst>
          </a:custGeom>
          <a:solidFill>
            <a:srgbClr val="217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268409F-F631-9646-B480-FABFA7B71364}"/>
              </a:ext>
            </a:extLst>
          </p:cNvPr>
          <p:cNvSpPr/>
          <p:nvPr/>
        </p:nvSpPr>
        <p:spPr>
          <a:xfrm>
            <a:off x="675590" y="415906"/>
            <a:ext cx="984477" cy="81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72FB835-C598-3FC8-8021-77D3EB9E14BF}"/>
              </a:ext>
            </a:extLst>
          </p:cNvPr>
          <p:cNvSpPr/>
          <p:nvPr/>
        </p:nvSpPr>
        <p:spPr>
          <a:xfrm>
            <a:off x="6983970" y="1178510"/>
            <a:ext cx="5092360" cy="402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540403D-0E1B-10A8-E829-6E860CCF4E5B}"/>
              </a:ext>
            </a:extLst>
          </p:cNvPr>
          <p:cNvSpPr txBox="1"/>
          <p:nvPr/>
        </p:nvSpPr>
        <p:spPr>
          <a:xfrm>
            <a:off x="330877" y="1178510"/>
            <a:ext cx="9327760" cy="4235775"/>
          </a:xfrm>
          <a:prstGeom prst="rect">
            <a:avLst/>
          </a:prstGeom>
          <a:ln w="12700">
            <a:noFill/>
          </a:ln>
        </p:spPr>
        <p:txBody>
          <a:bodyPr vert="horz" wrap="square" lIns="0" tIns="224790" rIns="0" bIns="0" rtlCol="0">
            <a:spAutoFit/>
          </a:bodyPr>
          <a:lstStyle/>
          <a:p>
            <a:pPr marL="975360">
              <a:lnSpc>
                <a:spcPct val="100000"/>
              </a:lnSpc>
              <a:spcBef>
                <a:spcPts val="1770"/>
              </a:spcBef>
            </a:pPr>
            <a:endParaRPr sz="2800" dirty="0">
              <a:latin typeface="Lato"/>
              <a:cs typeface="Lato"/>
            </a:endParaRPr>
          </a:p>
          <a:p>
            <a:pPr marL="487363" marR="2823210" indent="-203200">
              <a:lnSpc>
                <a:spcPts val="2800"/>
              </a:lnSpc>
              <a:spcBef>
                <a:spcPts val="1675"/>
              </a:spcBef>
              <a:spcAft>
                <a:spcPts val="1200"/>
              </a:spcAft>
              <a:buFont typeface="Arial"/>
              <a:buChar char="•"/>
              <a:tabLst>
                <a:tab pos="488950" algn="l"/>
              </a:tabLst>
            </a:pP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Establish community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and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connection </a:t>
            </a:r>
            <a:r>
              <a:rPr sz="2800" spc="-5" dirty="0">
                <a:solidFill>
                  <a:srgbClr val="002575"/>
                </a:solidFill>
                <a:latin typeface="Lato"/>
                <a:cs typeface="Lato"/>
              </a:rPr>
              <a:t>in 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the</a:t>
            </a:r>
            <a:r>
              <a:rPr sz="2800" spc="-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workplace.</a:t>
            </a:r>
            <a:endParaRPr sz="2800" dirty="0">
              <a:latin typeface="Lato"/>
              <a:cs typeface="Lato"/>
            </a:endParaRPr>
          </a:p>
          <a:p>
            <a:pPr marL="487363" marR="2902585" indent="-203200">
              <a:lnSpc>
                <a:spcPts val="2700"/>
              </a:lnSpc>
              <a:spcBef>
                <a:spcPts val="25"/>
              </a:spcBef>
              <a:spcAft>
                <a:spcPts val="1800"/>
              </a:spcAft>
              <a:buFont typeface="Arial"/>
              <a:buChar char="•"/>
              <a:tabLst>
                <a:tab pos="488950" algn="l"/>
              </a:tabLst>
            </a:pP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Encourage interactions, activities, and 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team</a:t>
            </a:r>
            <a:r>
              <a:rPr sz="2800" spc="-25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projects.</a:t>
            </a:r>
            <a:endParaRPr sz="2800" dirty="0">
              <a:latin typeface="Lato"/>
              <a:cs typeface="Lato"/>
            </a:endParaRPr>
          </a:p>
          <a:p>
            <a:pPr marL="487363" indent="-203200">
              <a:lnSpc>
                <a:spcPts val="2100"/>
              </a:lnSpc>
              <a:spcBef>
                <a:spcPts val="100"/>
              </a:spcBef>
              <a:spcAft>
                <a:spcPts val="600"/>
              </a:spcAft>
              <a:buFont typeface="Arial"/>
              <a:buChar char="•"/>
              <a:tabLst>
                <a:tab pos="488950" algn="l"/>
              </a:tabLst>
            </a:pP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Become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familiar with the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resources</a:t>
            </a:r>
            <a:r>
              <a:rPr sz="2800" spc="-4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to</a:t>
            </a:r>
            <a:endParaRPr sz="2800" dirty="0">
              <a:latin typeface="Lato"/>
              <a:cs typeface="Lato"/>
            </a:endParaRPr>
          </a:p>
          <a:p>
            <a:pPr marL="488315">
              <a:lnSpc>
                <a:spcPts val="2100"/>
              </a:lnSpc>
              <a:spcBef>
                <a:spcPts val="310"/>
              </a:spcBef>
              <a:spcAft>
                <a:spcPts val="1200"/>
              </a:spcAft>
            </a:pP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support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adult</a:t>
            </a:r>
            <a:r>
              <a:rPr sz="2800" spc="-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well-being.</a:t>
            </a:r>
            <a:endParaRPr sz="2800" dirty="0">
              <a:latin typeface="Lato"/>
              <a:cs typeface="Lato"/>
            </a:endParaRPr>
          </a:p>
          <a:p>
            <a:pPr marL="487363" marR="3140075" indent="-203200">
              <a:lnSpc>
                <a:spcPts val="2900"/>
              </a:lnSpc>
              <a:spcBef>
                <a:spcPts val="25"/>
              </a:spcBef>
              <a:spcAft>
                <a:spcPts val="600"/>
              </a:spcAft>
              <a:buFont typeface="Arial"/>
              <a:buChar char="•"/>
              <a:tabLst>
                <a:tab pos="488950" algn="l"/>
              </a:tabLst>
            </a:pP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Maintain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regular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contact </a:t>
            </a:r>
            <a:r>
              <a:rPr sz="2800" spc="-10" dirty="0">
                <a:solidFill>
                  <a:srgbClr val="002575"/>
                </a:solidFill>
                <a:latin typeface="Lato"/>
                <a:cs typeface="Lato"/>
              </a:rPr>
              <a:t>with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your  compassionate support</a:t>
            </a:r>
            <a:r>
              <a:rPr sz="2800" spc="-20" dirty="0">
                <a:solidFill>
                  <a:srgbClr val="002575"/>
                </a:solidFill>
                <a:latin typeface="Lato"/>
                <a:cs typeface="Lato"/>
              </a:rPr>
              <a:t> </a:t>
            </a:r>
            <a:r>
              <a:rPr sz="2800" spc="-15" dirty="0">
                <a:solidFill>
                  <a:srgbClr val="002575"/>
                </a:solidFill>
                <a:latin typeface="Lato"/>
                <a:cs typeface="Lato"/>
              </a:rPr>
              <a:t>network.</a:t>
            </a:r>
            <a:endParaRPr sz="2800" dirty="0">
              <a:latin typeface="Lato"/>
              <a:cs typeface="Lato"/>
            </a:endParaRP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8B34ED44-DF9E-5A85-05BE-FFFB5A0E4792}"/>
              </a:ext>
            </a:extLst>
          </p:cNvPr>
          <p:cNvSpPr/>
          <p:nvPr/>
        </p:nvSpPr>
        <p:spPr>
          <a:xfrm>
            <a:off x="11068728" y="5800554"/>
            <a:ext cx="1054368" cy="1050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46CCF-B63F-17C0-CD09-845EC019DFA9}"/>
              </a:ext>
            </a:extLst>
          </p:cNvPr>
          <p:cNvSpPr txBox="1"/>
          <p:nvPr/>
        </p:nvSpPr>
        <p:spPr>
          <a:xfrm>
            <a:off x="2101997" y="393680"/>
            <a:ext cx="3106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" dirty="0">
                <a:solidFill>
                  <a:srgbClr val="002575"/>
                </a:solidFill>
                <a:latin typeface="Lato"/>
                <a:cs typeface="Lato"/>
              </a:rPr>
              <a:t>Connect</a:t>
            </a:r>
            <a:endParaRPr lang="en-US" sz="4800" dirty="0">
              <a:latin typeface="Lato"/>
              <a:cs typeface="Lato"/>
            </a:endParaRPr>
          </a:p>
          <a:p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23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23212d-ee6b-416a-b870-f85da76adb72" xsi:nil="true"/>
    <lcf76f155ced4ddcb4097134ff3c332f xmlns="8bf10d84-95c4-446b-a6dc-317de18007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02F034B8BF54BAE9AA0D60582A4B6" ma:contentTypeVersion="15" ma:contentTypeDescription="Create a new document." ma:contentTypeScope="" ma:versionID="eee16c4b0a70e0305c26db6321992320">
  <xsd:schema xmlns:xsd="http://www.w3.org/2001/XMLSchema" xmlns:xs="http://www.w3.org/2001/XMLSchema" xmlns:p="http://schemas.microsoft.com/office/2006/metadata/properties" xmlns:ns2="8bf10d84-95c4-446b-a6dc-317de1800774" xmlns:ns3="b523212d-ee6b-416a-b870-f85da76adb72" xmlns:ns4="a038a585-4f1b-4b82-9716-f9d38f63b763" targetNamespace="http://schemas.microsoft.com/office/2006/metadata/properties" ma:root="true" ma:fieldsID="1385811ed7e0e77f498314b8be9c91f1" ns2:_="" ns3:_="" ns4:_="">
    <xsd:import namespace="8bf10d84-95c4-446b-a6dc-317de1800774"/>
    <xsd:import namespace="b523212d-ee6b-416a-b870-f85da76adb72"/>
    <xsd:import namespace="a038a585-4f1b-4b82-9716-f9d38f63b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10d84-95c4-446b-a6dc-317de1800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212d-ee6b-416a-b870-f85da76adb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c9a4619-c281-4fc8-b204-49f0b9119d60}" ma:internalName="TaxCatchAll" ma:showField="CatchAllData" ma:web="b523212d-ee6b-416a-b870-f85da76ad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8a585-4f1b-4b82-9716-f9d38f63b76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013EB6-AB21-45DA-8349-8691F1F11419}">
  <ds:schemaRefs>
    <ds:schemaRef ds:uri="http://schemas.microsoft.com/office/2006/metadata/properties"/>
    <ds:schemaRef ds:uri="http://schemas.microsoft.com/office/infopath/2007/PartnerControls"/>
    <ds:schemaRef ds:uri="b523212d-ee6b-416a-b870-f85da76adb72"/>
    <ds:schemaRef ds:uri="8bf10d84-95c4-446b-a6dc-317de1800774"/>
  </ds:schemaRefs>
</ds:datastoreItem>
</file>

<file path=customXml/itemProps2.xml><?xml version="1.0" encoding="utf-8"?>
<ds:datastoreItem xmlns:ds="http://schemas.openxmlformats.org/officeDocument/2006/customXml" ds:itemID="{1A22281A-B34C-403B-B8DB-C356A4D90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10d84-95c4-446b-a6dc-317de1800774"/>
    <ds:schemaRef ds:uri="b523212d-ee6b-416a-b870-f85da76adb72"/>
    <ds:schemaRef ds:uri="a038a585-4f1b-4b82-9716-f9d38f63b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1D5DD-7C9B-4537-A50B-0A0F64734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1136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Lato</vt:lpstr>
      <vt:lpstr>Times New Roman</vt:lpstr>
      <vt:lpstr>Aptos Display</vt:lpstr>
      <vt:lpstr>Arial</vt:lpstr>
      <vt:lpstr>Tahoma</vt:lpstr>
      <vt:lpstr>Aptos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Chaney, Genea</dc:creator>
  <cp:lastModifiedBy>Chaney, Genea</cp:lastModifiedBy>
  <cp:revision>2</cp:revision>
  <dcterms:created xsi:type="dcterms:W3CDTF">2024-07-25T15:12:25Z</dcterms:created>
  <dcterms:modified xsi:type="dcterms:W3CDTF">2024-08-09T14:58:32Z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0x0101004EE02F034B8BF54BAE9AA0D60582A4B6</vt:lpwstr>
  </property>
  <property fmtid="{D5CDD505-2E9C-101B-9397-08002B2CF9AE}" pid="3" name="MediaServiceImageTags">
    <vt:lpwstr/>
  </property>
</Properties>
</file>